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2" r:id="rId14"/>
    <p:sldId id="343" r:id="rId15"/>
    <p:sldId id="344" r:id="rId16"/>
    <p:sldId id="347" r:id="rId17"/>
    <p:sldId id="348" r:id="rId18"/>
    <p:sldId id="349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50" r:id="rId44"/>
    <p:sldId id="292" r:id="rId45"/>
    <p:sldId id="293" r:id="rId46"/>
    <p:sldId id="294" r:id="rId47"/>
    <p:sldId id="296" r:id="rId48"/>
    <p:sldId id="297" r:id="rId49"/>
    <p:sldId id="298" r:id="rId50"/>
    <p:sldId id="336" r:id="rId51"/>
    <p:sldId id="345" r:id="rId52"/>
    <p:sldId id="346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660" autoAdjust="0"/>
  </p:normalViewPr>
  <p:slideViewPr>
    <p:cSldViewPr>
      <p:cViewPr>
        <p:scale>
          <a:sx n="82" d="100"/>
          <a:sy n="82" d="100"/>
        </p:scale>
        <p:origin x="-34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0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8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8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8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5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CDFC-533E-494A-9E29-D8E364371F36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05DF1-C7D6-42FC-B0B0-E4C56A06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-azbuka.ru/for-school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open?id=0B_ggu3UsWtC9UHJrOXBXbUFSUDA" TargetMode="Externa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book.1september.ru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ist.lbz.ru/iumk/efu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ru-ru/store/apps/&#1091;&#1095;&#1077;&#1073;&#1085;&#1080;&#1082;-&#1094;&#1080;&#1092;&#1088;&#1086;&#1074;&#1086;&#1075;&#1086;-&#1074;&#1077;&#1082;&#1072;/9nblgggz60vs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unes.apple.com/ru/app/enlightenments-digital-textbook/id983633012?l=en&amp;mt=8" TargetMode="External"/><Relationship Id="rId5" Type="http://schemas.openxmlformats.org/officeDocument/2006/relationships/hyperlink" Target="https://play.google.com/store/apps/details?id=com.naum.reader" TargetMode="External"/><Relationship Id="rId4" Type="http://schemas.openxmlformats.org/officeDocument/2006/relationships/hyperlink" Target="https://drive.google.com/open?id=0B48u851NL5qGcXBwRGtmUjlHbn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Attachment.aspx?Id=37655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rosv.ru/ebook/about.asp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-collection.edu.ru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t.edu.ru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&#1086;&#1073;&#1083;&#1072;&#1082;&#1086;-&#1079;&#1085;&#1072;&#1085;&#1080;&#1081;.&#1088;&#1092;/" TargetMode="External"/><Relationship Id="rId4" Type="http://schemas.openxmlformats.org/officeDocument/2006/relationships/hyperlink" Target="http://college.ru/informatika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college.ru/informatika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hyperlink" Target="http://&#1086;&#1073;&#1083;&#1072;&#1082;&#1086;-&#1079;&#1085;&#1072;&#1085;&#1080;&#1081;.&#1088;&#1092;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college.ru/informatika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hyperlink" Target="http://&#1086;&#1073;&#1083;&#1072;&#1082;&#1086;-&#1079;&#1085;&#1072;&#1085;&#1080;&#1081;.&#1088;&#1092;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college.ru/informatika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hyperlink" Target="http://&#1086;&#1073;&#1083;&#1072;&#1082;&#1086;-&#1079;&#1085;&#1072;&#1085;&#1080;&#1081;.&#1088;&#1092;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college.ru/informatika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hyperlink" Target="http://&#1086;&#1073;&#1083;&#1072;&#1082;&#1086;-&#1079;&#1085;&#1072;&#1085;&#1080;&#1081;.&#1088;&#1092;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ollege.ru/informatika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hyperlink" Target="http://&#1086;&#1073;&#1083;&#1072;&#1082;&#1086;-&#1079;&#1085;&#1072;&#1085;&#1080;&#1081;.&#1088;&#1092;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ollege.ru/informatika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hyperlink" Target="http://&#1086;&#1073;&#1083;&#1072;&#1082;&#1086;-&#1079;&#1085;&#1072;&#1085;&#1080;&#1081;.&#1088;&#1092;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ebpractice.cm.ru/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gilfanova-juliya.ru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gilfanova-juliya.ru/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gilfanova-juliya.ru/igrovyye-tekhnologii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gilfanova-juliya.ru/zadaniya-dlya-profilnoy-podgruppy-1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gilfanova-juliya.ru/tvorcheskie-raboty-uchaschihsya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ilfanova-juliya.ru/marshrutnyye-listy-s-ispolzovaniyem-ktsor" TargetMode="External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products.videouroki.net/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products.videouroki.net/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products.videouroki.net/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denisgumenuk.weebly.com/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CeBaq6dI98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Z:\---W-O-R-K----\2016\Презентации\Гильфанова - Электронный контент\заготовки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0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108601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0214" y="3435846"/>
            <a:ext cx="380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сочетание групповых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 </a:t>
            </a:r>
            <a:r>
              <a:rPr lang="ru-RU" b="1" dirty="0"/>
              <a:t>индивидуальных форм обучения в зависимости от его задач, содержания и методов</a:t>
            </a:r>
            <a:r>
              <a:rPr lang="ru-RU" b="1" dirty="0" smtClean="0"/>
              <a:t>;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70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0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108601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6812" y="2589631"/>
            <a:ext cx="3805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развитие коммуникативных способностей обучаемого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результате осуществления совместной учебной, исследовательской, научной деятельности с использованием сетевых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41119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6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395536" y="2067694"/>
            <a:ext cx="3960440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ЭФУ</a:t>
            </a:r>
            <a:r>
              <a:rPr lang="ru-RU" sz="1600" dirty="0"/>
              <a:t> - это продукт образовательного характера, который может быть воспроизведен (использован) только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помощью средств информатики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(</a:t>
            </a:r>
            <a:r>
              <a:rPr lang="ru-RU" sz="1600" dirty="0"/>
              <a:t>в том числе и компьютера), соответствующий утвержденной программе обучения или программе, разработанной автором для предложенного курса, и имеющий принципиально новые </a:t>
            </a:r>
            <a:r>
              <a:rPr lang="ru-RU" sz="1600" dirty="0" smtClean="0"/>
              <a:t>черты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518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6\Презентации\Гильфанова - Электронный контент\заготовки\71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843558"/>
            <a:ext cx="806489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Закон </a:t>
            </a:r>
            <a:r>
              <a:rPr lang="ru-RU" sz="1400" dirty="0"/>
              <a:t>«</a:t>
            </a:r>
            <a:r>
              <a:rPr lang="ru-RU" sz="1400" b="1" dirty="0"/>
              <a:t>Об Образовании в Российской федерации</a:t>
            </a:r>
            <a:r>
              <a:rPr lang="ru-RU" sz="1400" dirty="0"/>
              <a:t>» N </a:t>
            </a:r>
            <a:r>
              <a:rPr lang="ru-RU" sz="1400" dirty="0" smtClean="0"/>
              <a:t>273-ФЗ</a:t>
            </a:r>
            <a:br>
              <a:rPr lang="ru-RU" sz="1400" dirty="0" smtClean="0"/>
            </a:br>
            <a:r>
              <a:rPr lang="ru-RU" sz="1000" dirty="0" smtClean="0"/>
              <a:t> </a:t>
            </a: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Приказ </a:t>
            </a:r>
            <a:r>
              <a:rPr lang="ru-RU" sz="1400" dirty="0"/>
              <a:t>N 373 (6 октября 2009 г.) «</a:t>
            </a:r>
            <a:r>
              <a:rPr lang="ru-RU" sz="1400" b="1" dirty="0"/>
              <a:t>Об утверждении и </a:t>
            </a:r>
            <a:r>
              <a:rPr lang="ru-RU" sz="1400" b="1" dirty="0" smtClean="0"/>
              <a:t>введении </a:t>
            </a:r>
            <a:r>
              <a:rPr lang="ru-RU" sz="1400" b="1" dirty="0"/>
              <a:t>в действие федерального государственного </a:t>
            </a:r>
            <a:r>
              <a:rPr lang="ru-RU" sz="1400" b="1" dirty="0" smtClean="0"/>
              <a:t>образовательного </a:t>
            </a:r>
            <a:r>
              <a:rPr lang="ru-RU" sz="1400" b="1" dirty="0"/>
              <a:t>стандарта начального общего образования</a:t>
            </a:r>
            <a:r>
              <a:rPr lang="ru-RU" sz="1400" dirty="0"/>
              <a:t>»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Приказ </a:t>
            </a:r>
            <a:r>
              <a:rPr lang="ru-RU" sz="1400" dirty="0"/>
              <a:t>N 1897 (17 декабря 2010 г.) «</a:t>
            </a:r>
            <a:r>
              <a:rPr lang="ru-RU" sz="1400" b="1" dirty="0"/>
              <a:t>Об утверждении </a:t>
            </a:r>
            <a:r>
              <a:rPr lang="ru-RU" sz="1400" b="1" dirty="0" smtClean="0"/>
              <a:t>федерального </a:t>
            </a:r>
            <a:r>
              <a:rPr lang="ru-RU" sz="1400" b="1" dirty="0"/>
              <a:t>государственного образовательного стандарта основного общего образования</a:t>
            </a:r>
            <a:r>
              <a:rPr lang="ru-RU" sz="1400" dirty="0"/>
              <a:t>»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Приказ </a:t>
            </a:r>
            <a:r>
              <a:rPr lang="ru-RU" sz="1400" dirty="0"/>
              <a:t>N 413 (7 июня 2012 г.) «</a:t>
            </a:r>
            <a:r>
              <a:rPr lang="ru-RU" sz="1400" b="1" dirty="0"/>
              <a:t>Об утверждении и введении в действие федерального государственного </a:t>
            </a:r>
            <a:r>
              <a:rPr lang="ru-RU" sz="1400" b="1" dirty="0" smtClean="0"/>
              <a:t>образовательного </a:t>
            </a:r>
            <a:r>
              <a:rPr lang="ru-RU" sz="1400" b="1" dirty="0"/>
              <a:t>стандарта среднего (полного) общего </a:t>
            </a:r>
            <a:r>
              <a:rPr lang="ru-RU" sz="1400" b="1" dirty="0" smtClean="0"/>
              <a:t>образования</a:t>
            </a:r>
            <a:r>
              <a:rPr lang="ru-RU" sz="1400" dirty="0"/>
              <a:t>»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Приказ </a:t>
            </a:r>
            <a:r>
              <a:rPr lang="ru-RU" sz="1400" dirty="0"/>
              <a:t>N 2 (9 января 2014 г.) «</a:t>
            </a:r>
            <a:r>
              <a:rPr lang="ru-RU" sz="1400" b="1" dirty="0"/>
              <a:t>Об утверждении Порядка применения организациями, осуществляющими </a:t>
            </a:r>
            <a:r>
              <a:rPr lang="ru-RU" sz="1400" b="1" dirty="0" smtClean="0"/>
              <a:t>образовательную </a:t>
            </a:r>
            <a:r>
              <a:rPr lang="ru-RU" sz="1400" b="1" dirty="0"/>
              <a:t>деятельность, электронного обучения, </a:t>
            </a:r>
            <a:r>
              <a:rPr lang="ru-RU" sz="1400" b="1" dirty="0" smtClean="0"/>
              <a:t>дистанционных </a:t>
            </a:r>
            <a:r>
              <a:rPr lang="ru-RU" sz="1400" b="1" dirty="0"/>
              <a:t>образовательных технологий при </a:t>
            </a:r>
            <a:r>
              <a:rPr lang="ru-RU" sz="1400" b="1" dirty="0" smtClean="0"/>
              <a:t>реализации </a:t>
            </a:r>
            <a:r>
              <a:rPr lang="ru-RU" sz="1400" b="1" dirty="0"/>
              <a:t>образовательных программ</a:t>
            </a:r>
            <a:r>
              <a:rPr lang="ru-RU" sz="1400" dirty="0"/>
              <a:t>»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Приказ </a:t>
            </a:r>
            <a:r>
              <a:rPr lang="ru-RU" sz="1400" dirty="0"/>
              <a:t>Министерства образования и науки Российской Феде-рации от 5 сентября 2013 г. N 1047 г. Москва «</a:t>
            </a:r>
            <a:r>
              <a:rPr lang="ru-RU" sz="1400" b="1" dirty="0"/>
              <a:t>Об </a:t>
            </a:r>
            <a:r>
              <a:rPr lang="ru-RU" sz="1400" b="1" dirty="0" smtClean="0"/>
              <a:t>утверждении </a:t>
            </a:r>
            <a:r>
              <a:rPr lang="ru-RU" sz="1400" b="1" dirty="0"/>
              <a:t>Порядка формирования федерального перечня учебников, рекомендуемых к использованию при </a:t>
            </a:r>
            <a:r>
              <a:rPr lang="ru-RU" sz="1400" b="1" dirty="0" smtClean="0"/>
              <a:t>реализации </a:t>
            </a:r>
            <a:r>
              <a:rPr lang="ru-RU" sz="1400" b="1" dirty="0"/>
              <a:t>имеющих государственную аккредитацию </a:t>
            </a:r>
            <a:r>
              <a:rPr lang="ru-RU" sz="1400" b="1" dirty="0" smtClean="0"/>
              <a:t>образовательных </a:t>
            </a:r>
            <a:r>
              <a:rPr lang="ru-RU" sz="1400" b="1" dirty="0"/>
              <a:t>программ начального общего, основного </a:t>
            </a:r>
            <a:r>
              <a:rPr lang="ru-RU" sz="1400" b="1" dirty="0" smtClean="0"/>
              <a:t>общего</a:t>
            </a:r>
            <a:r>
              <a:rPr lang="ru-RU" sz="1400" b="1" dirty="0"/>
              <a:t>, среднего общего </a:t>
            </a:r>
            <a:r>
              <a:rPr lang="ru-RU" sz="1400" b="1" dirty="0" smtClean="0"/>
              <a:t>образования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4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6\Презентации\Гильфанова - Электронный контент\заготовки\71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843558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/>
              <a:t>Наличие электронного приложения, дополняющего учебник и </a:t>
            </a:r>
            <a:r>
              <a:rPr lang="ru-RU" sz="1400" i="1" dirty="0" smtClean="0"/>
              <a:t>представляющего </a:t>
            </a:r>
            <a:r>
              <a:rPr lang="ru-RU" sz="1400" i="1" dirty="0"/>
              <a:t>собой структурированную совокупность электронных образовательных ресурсов, предназначенных для применения в </a:t>
            </a:r>
            <a:r>
              <a:rPr lang="ru-RU" sz="1400" i="1" dirty="0" smtClean="0"/>
              <a:t>образовательной </a:t>
            </a:r>
            <a:r>
              <a:rPr lang="ru-RU" sz="1400" i="1" dirty="0"/>
              <a:t>деятельности совместно с учебником, обязательно до 1 января 2015 года. С 1 января 2015 года представляется наряду с учебником в печатной форме учебник в электронной форме; 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Приказ </a:t>
            </a:r>
            <a:r>
              <a:rPr lang="ru-RU" sz="1400" dirty="0"/>
              <a:t>Министерства образования и науки РФ от 8 декабря 2014 г. 1559 «</a:t>
            </a:r>
            <a:r>
              <a:rPr lang="ru-RU" sz="1400" b="1" dirty="0"/>
              <a:t>О внесении изменений в Порядок </a:t>
            </a:r>
            <a:r>
              <a:rPr lang="ru-RU" sz="1400" b="1" dirty="0" smtClean="0"/>
              <a:t>формирования </a:t>
            </a:r>
            <a:r>
              <a:rPr lang="ru-RU" sz="1400" b="1" dirty="0"/>
              <a:t>федерального перечня учебников, рекомендуемых к использованию при реализации имеющих </a:t>
            </a:r>
            <a:r>
              <a:rPr lang="ru-RU" sz="1400" b="1" dirty="0" smtClean="0"/>
              <a:t>государственную </a:t>
            </a:r>
            <a:r>
              <a:rPr lang="ru-RU" sz="1400" b="1" dirty="0"/>
              <a:t>аккредитацию образовательных программ </a:t>
            </a:r>
            <a:r>
              <a:rPr lang="ru-RU" sz="1400" b="1" dirty="0" smtClean="0"/>
              <a:t>начального </a:t>
            </a:r>
            <a:r>
              <a:rPr lang="ru-RU" sz="1400" b="1" dirty="0"/>
              <a:t>общего, основного общего, среднего общего </a:t>
            </a:r>
            <a:r>
              <a:rPr lang="ru-RU" sz="1400" b="1" dirty="0" smtClean="0"/>
              <a:t>образования</a:t>
            </a:r>
            <a:r>
              <a:rPr lang="ru-RU" sz="1400" dirty="0"/>
              <a:t>» (опубликован в </a:t>
            </a:r>
            <a:r>
              <a:rPr lang="ru-RU" sz="1400" dirty="0" err="1"/>
              <a:t>спецвыпуске</a:t>
            </a:r>
            <a:r>
              <a:rPr lang="ru-RU" sz="1400" dirty="0"/>
              <a:t> «Российской газеты» от 9 февраля 2015 г.) </a:t>
            </a:r>
          </a:p>
          <a:p>
            <a:r>
              <a:rPr lang="ru-RU" sz="1400" b="1" i="1" dirty="0" smtClean="0"/>
              <a:t> </a:t>
            </a:r>
            <a:r>
              <a:rPr lang="ru-RU" sz="1400" b="1" i="1" dirty="0"/>
              <a:t>В пункте 17: </a:t>
            </a:r>
            <a:endParaRPr lang="ru-RU" sz="1400" b="1" dirty="0"/>
          </a:p>
          <a:p>
            <a:r>
              <a:rPr lang="ru-RU" sz="1400" i="1" dirty="0"/>
              <a:t>б) подпункт 17.2 дополнить абзацами следующего содержания: «структура и содержание и художественное оформление </a:t>
            </a:r>
            <a:r>
              <a:rPr lang="ru-RU" sz="1400" i="1" dirty="0" smtClean="0"/>
              <a:t>электронной </a:t>
            </a:r>
            <a:r>
              <a:rPr lang="ru-RU" sz="1400" i="1" dirty="0"/>
              <a:t>и печатной форм учебника соответствуют друг другу; </a:t>
            </a:r>
            <a:r>
              <a:rPr lang="ru-RU" sz="1400" i="1" dirty="0" smtClean="0"/>
              <a:t>электронная </a:t>
            </a:r>
            <a:r>
              <a:rPr lang="ru-RU" sz="1400" i="1" dirty="0"/>
              <a:t>форма учебника в полном объеме содержит иллюстрации (с учетом их адаптации и (или) изменения композиции в </a:t>
            </a:r>
            <a:r>
              <a:rPr lang="ru-RU" sz="1400" i="1" dirty="0" smtClean="0"/>
              <a:t>электронную </a:t>
            </a:r>
            <a:r>
              <a:rPr lang="ru-RU" sz="1400" i="1" dirty="0"/>
              <a:t>форму), содержащиеся в печатной форме; </a:t>
            </a:r>
            <a:endParaRPr lang="ru-RU" sz="1400" dirty="0"/>
          </a:p>
          <a:p>
            <a:r>
              <a:rPr lang="ru-RU" sz="1400" i="1" dirty="0"/>
              <a:t>электронная форма учебника содержит: педагогически </a:t>
            </a:r>
            <a:r>
              <a:rPr lang="ru-RU" sz="1400" i="1" dirty="0" smtClean="0"/>
              <a:t>обоснованное </a:t>
            </a:r>
            <a:r>
              <a:rPr lang="ru-RU" sz="1400" i="1" dirty="0"/>
              <a:t>для усвоения материала учебника количество мультимедийных и (или) интерактивных элементов (галереи изображений, </a:t>
            </a:r>
            <a:r>
              <a:rPr lang="ru-RU" sz="1400" i="1" dirty="0" err="1"/>
              <a:t>аудиофрагменты</a:t>
            </a:r>
            <a:r>
              <a:rPr lang="ru-RU" sz="1400" i="1" dirty="0"/>
              <a:t>, видеоролики, презентации, анимационные ролики, интерактивные карты, тренажеры, лабораторные работы, </a:t>
            </a:r>
            <a:r>
              <a:rPr lang="ru-RU" sz="1400" i="1" dirty="0" smtClean="0"/>
              <a:t>эксперименты </a:t>
            </a:r>
            <a:r>
              <a:rPr lang="ru-RU" sz="1400" i="1" dirty="0"/>
              <a:t>и (или) иное</a:t>
            </a:r>
            <a:r>
              <a:rPr lang="ru-RU" sz="1400" i="1" dirty="0" smtClean="0"/>
              <a:t>)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385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6\Презентации\Гильфанова - Электронный контент\заготовки\71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t="12572" r="6002" b="20847"/>
          <a:stretch/>
        </p:blipFill>
        <p:spPr bwMode="auto">
          <a:xfrm>
            <a:off x="251520" y="746448"/>
            <a:ext cx="8712968" cy="44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6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196" cy="51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51670"/>
            <a:ext cx="2305050" cy="2981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598487"/>
            <a:ext cx="54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Постановление Главного государственного санитарного врача РФ </a:t>
            </a:r>
            <a:endParaRPr lang="ru-RU" sz="1400" dirty="0" smtClean="0"/>
          </a:p>
          <a:p>
            <a:r>
              <a:rPr lang="ru-RU" sz="1400" dirty="0" smtClean="0"/>
              <a:t>от </a:t>
            </a:r>
            <a:r>
              <a:rPr lang="ru-RU" sz="1400" dirty="0"/>
              <a:t>29.12.2010 N 189 (ред. от 24.11.2015) «Об утверждении СанПиН 2.4.2.2821-10 «Санитарно-эпидемиологические требования </a:t>
            </a:r>
            <a:endParaRPr lang="ru-RU" sz="1400" dirty="0" smtClean="0"/>
          </a:p>
          <a:p>
            <a:r>
              <a:rPr lang="ru-RU" sz="1400" dirty="0" smtClean="0"/>
              <a:t>к </a:t>
            </a:r>
            <a:r>
              <a:rPr lang="ru-RU" sz="1400" dirty="0"/>
              <a:t>условиям и организации обучения в общеобразовательных учреждениях» </a:t>
            </a:r>
            <a:endParaRPr lang="ru-RU" sz="1400" dirty="0" smtClean="0"/>
          </a:p>
          <a:p>
            <a:r>
              <a:rPr lang="ru-RU" sz="1400" dirty="0" smtClean="0"/>
              <a:t>(вместе </a:t>
            </a:r>
            <a:r>
              <a:rPr lang="ru-RU" sz="1400" dirty="0"/>
              <a:t>с «СанПиН 2.4.2.2821-10. Санитарно-эпидемиологические </a:t>
            </a:r>
            <a:r>
              <a:rPr lang="ru-RU" sz="1400" dirty="0" smtClean="0"/>
              <a:t>требования </a:t>
            </a:r>
            <a:r>
              <a:rPr lang="ru-RU" sz="1400" dirty="0"/>
              <a:t>к условиям и организации обучения </a:t>
            </a:r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общеобразовательных </a:t>
            </a:r>
            <a:r>
              <a:rPr lang="ru-RU" sz="1400" dirty="0" smtClean="0"/>
              <a:t>организациях</a:t>
            </a:r>
            <a:r>
              <a:rPr lang="ru-RU" sz="1400" dirty="0"/>
              <a:t>. Санитарно-эпидемиологические правила и нормативы») </a:t>
            </a:r>
            <a:endParaRPr lang="ru-RU" sz="1400" dirty="0" smtClean="0"/>
          </a:p>
          <a:p>
            <a:r>
              <a:rPr lang="ru-RU" sz="1400" dirty="0" smtClean="0"/>
              <a:t>(Зарегистрировано </a:t>
            </a:r>
            <a:r>
              <a:rPr lang="ru-RU" sz="1400" dirty="0"/>
              <a:t>в Минюсте России 03.03.2011 N 19993). 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8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6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196" cy="51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51670"/>
            <a:ext cx="2305050" cy="2981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801670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РАБОТА С КОМПЬЮТЕРОМ </a:t>
            </a:r>
          </a:p>
          <a:p>
            <a:endParaRPr lang="ru-RU" sz="1400" dirty="0" smtClean="0"/>
          </a:p>
          <a:p>
            <a:r>
              <a:rPr lang="ru-RU" sz="1400" dirty="0" smtClean="0"/>
              <a:t>Продолжительность </a:t>
            </a:r>
            <a:r>
              <a:rPr lang="ru-RU" sz="1400" dirty="0"/>
              <a:t>непрерывного </a:t>
            </a:r>
            <a:r>
              <a:rPr lang="ru-RU" sz="1400" dirty="0" smtClean="0"/>
              <a:t>использования </a:t>
            </a:r>
            <a:r>
              <a:rPr lang="ru-RU" sz="1400" dirty="0"/>
              <a:t>компьютера </a:t>
            </a:r>
            <a:endParaRPr lang="ru-RU" sz="1400" dirty="0" smtClean="0"/>
          </a:p>
          <a:p>
            <a:r>
              <a:rPr lang="ru-RU" sz="1400" dirty="0" smtClean="0"/>
              <a:t>с жидкокристаллическим </a:t>
            </a:r>
            <a:r>
              <a:rPr lang="ru-RU" sz="1400" dirty="0"/>
              <a:t>монитором: </a:t>
            </a:r>
            <a:endParaRPr lang="ru-RU" sz="1400" dirty="0" smtClean="0"/>
          </a:p>
          <a:p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dirty="0"/>
              <a:t>учащихся 1-2-х классов — не более 20 минут;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dirty="0"/>
              <a:t>учащихся 3-4 классов — не более 25 минут;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dirty="0"/>
              <a:t>учащихся 5-6 классов — не более 30 минут;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dirty="0"/>
              <a:t>учащихся 7-11 классов — 35 минут. </a:t>
            </a:r>
          </a:p>
        </p:txBody>
      </p:sp>
    </p:spTree>
    <p:extLst>
      <p:ext uri="{BB962C8B-B14F-4D97-AF65-F5344CB8AC3E}">
        <p14:creationId xmlns:p14="http://schemas.microsoft.com/office/powerpoint/2010/main" val="26152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6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196" cy="51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51670"/>
            <a:ext cx="2305050" cy="2981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509008"/>
            <a:ext cx="54726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РАБОТА С ИНТЕРАКТИВНОЙ ДОСКОЙ </a:t>
            </a:r>
            <a:endParaRPr lang="ru-RU" sz="1400" b="1" dirty="0" smtClean="0"/>
          </a:p>
          <a:p>
            <a:endParaRPr lang="ru-RU" sz="1400" b="1" dirty="0"/>
          </a:p>
          <a:p>
            <a:r>
              <a:rPr lang="ru-RU" sz="1400" dirty="0"/>
              <a:t>Непрерывная продолжительность работы с интерактивной доской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уроках: </a:t>
            </a:r>
            <a:endParaRPr lang="ru-RU" sz="1400" dirty="0" smtClean="0"/>
          </a:p>
          <a:p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в </a:t>
            </a:r>
            <a:r>
              <a:rPr lang="ru-RU" sz="1400" dirty="0"/>
              <a:t>1-4 классах не должна превышать 5 минут;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в </a:t>
            </a:r>
            <a:r>
              <a:rPr lang="ru-RU" sz="1400" dirty="0"/>
              <a:t>5-11 классах — 10 минут. </a:t>
            </a:r>
          </a:p>
          <a:p>
            <a:endParaRPr lang="ru-RU" sz="1400" dirty="0"/>
          </a:p>
          <a:p>
            <a:r>
              <a:rPr lang="ru-RU" sz="1400" dirty="0"/>
              <a:t>Суммарная продолжительность использования интерактивной доски на уроках: </a:t>
            </a:r>
            <a:endParaRPr lang="ru-RU" sz="1400" dirty="0" smtClean="0"/>
          </a:p>
          <a:p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в </a:t>
            </a:r>
            <a:r>
              <a:rPr lang="ru-RU" sz="1400" dirty="0"/>
              <a:t>1-2 классах составляет не более 25 минут;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в </a:t>
            </a:r>
            <a:r>
              <a:rPr lang="ru-RU" sz="1400" dirty="0"/>
              <a:t>3-4 классах и старше — не более 30 минут при соблюдении гигиенически рациональной организации урока (оптимальная смена видов деятельности, физкультминутки и т.д.). </a:t>
            </a:r>
          </a:p>
        </p:txBody>
      </p:sp>
    </p:spTree>
    <p:extLst>
      <p:ext uri="{BB962C8B-B14F-4D97-AF65-F5344CB8AC3E}">
        <p14:creationId xmlns:p14="http://schemas.microsoft.com/office/powerpoint/2010/main" val="22130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07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---W-O-R-K----\2016\Презентации\Гильфанова - Электронный контент\заготовки\07слайд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74" y="-16657"/>
            <a:ext cx="3810610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---W-O-R-K----\2016\Презентации\Гильфанова - Электронный контент\заготовки\07слайд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86" y="-13716"/>
            <a:ext cx="3832098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одним вырезанным углом 1"/>
          <p:cNvSpPr/>
          <p:nvPr/>
        </p:nvSpPr>
        <p:spPr>
          <a:xfrm>
            <a:off x="251520" y="236794"/>
            <a:ext cx="2376264" cy="1023822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Обеспечивает </a:t>
            </a:r>
            <a:r>
              <a:rPr lang="ru-RU" sz="1200" dirty="0"/>
              <a:t>практически мгновенную </a:t>
            </a:r>
            <a:r>
              <a:rPr lang="ru-RU" sz="1200" dirty="0" smtClean="0"/>
              <a:t>обратн</a:t>
            </a:r>
            <a:r>
              <a:rPr lang="ru-RU" sz="1200" dirty="0"/>
              <a:t>у</a:t>
            </a:r>
            <a:r>
              <a:rPr lang="ru-RU" sz="1200" dirty="0" smtClean="0"/>
              <a:t>ю </a:t>
            </a:r>
            <a:r>
              <a:rPr lang="ru-RU" sz="1200" dirty="0"/>
              <a:t>связь </a:t>
            </a:r>
            <a:r>
              <a:rPr lang="ru-RU" sz="1200" b="1" dirty="0" smtClean="0"/>
              <a:t>(</a:t>
            </a:r>
            <a:r>
              <a:rPr lang="ru-RU" sz="1200" b="1" dirty="0"/>
              <a:t>свойство </a:t>
            </a:r>
            <a:r>
              <a:rPr lang="ru-RU" sz="1200" b="1" dirty="0" smtClean="0"/>
              <a:t>интерактивности</a:t>
            </a:r>
            <a:r>
              <a:rPr lang="ru-RU" sz="1200" b="1" dirty="0"/>
              <a:t>);</a:t>
            </a:r>
            <a:endParaRPr lang="ru-RU" sz="1200" dirty="0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2483768" y="555526"/>
            <a:ext cx="3096344" cy="1023822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Помогает </a:t>
            </a:r>
            <a:r>
              <a:rPr lang="ru-RU" sz="1200" dirty="0"/>
              <a:t>быстро найти </a:t>
            </a:r>
            <a:endParaRPr lang="ru-RU" sz="1200" dirty="0" smtClean="0"/>
          </a:p>
          <a:p>
            <a:r>
              <a:rPr lang="ru-RU" sz="1200" dirty="0" smtClean="0"/>
              <a:t>необходимую </a:t>
            </a:r>
            <a:r>
              <a:rPr lang="ru-RU" sz="1200" dirty="0"/>
              <a:t>информацию </a:t>
            </a:r>
            <a:endParaRPr lang="ru-RU" sz="1200" dirty="0" smtClean="0"/>
          </a:p>
          <a:p>
            <a:r>
              <a:rPr lang="ru-RU" sz="1200" b="1" dirty="0" smtClean="0"/>
              <a:t>(</a:t>
            </a:r>
            <a:r>
              <a:rPr lang="ru-RU" sz="1200" b="1" dirty="0"/>
              <a:t>повышение </a:t>
            </a:r>
            <a:r>
              <a:rPr lang="ru-RU" sz="1200" b="1" dirty="0" smtClean="0"/>
              <a:t>производительности поиска</a:t>
            </a:r>
            <a:r>
              <a:rPr lang="ru-RU" sz="1200" b="1" dirty="0"/>
              <a:t>);</a:t>
            </a:r>
            <a:endParaRPr lang="ru-RU" sz="1200" dirty="0"/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251520" y="1419622"/>
            <a:ext cx="2520280" cy="1023822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существенно экономит время </a:t>
            </a:r>
            <a:endParaRPr lang="ru-RU" sz="1200" dirty="0" smtClean="0"/>
          </a:p>
          <a:p>
            <a:r>
              <a:rPr lang="ru-RU" sz="1200" dirty="0" smtClean="0"/>
              <a:t>при многократных </a:t>
            </a:r>
            <a:r>
              <a:rPr lang="ru-RU" sz="1200" dirty="0"/>
              <a:t>обращениях </a:t>
            </a:r>
            <a:endParaRPr lang="ru-RU" sz="1200" dirty="0" smtClean="0"/>
          </a:p>
          <a:p>
            <a:r>
              <a:rPr lang="ru-RU" sz="1200" dirty="0" smtClean="0"/>
              <a:t>к гипертекстовым объяснениям</a:t>
            </a:r>
            <a:r>
              <a:rPr lang="ru-RU" sz="1200" dirty="0"/>
              <a:t>;</a:t>
            </a: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2555776" y="1851670"/>
            <a:ext cx="2952328" cy="1023822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не </a:t>
            </a:r>
            <a:r>
              <a:rPr lang="ru-RU" sz="1200" dirty="0"/>
              <a:t>просто выводит текст на экран, </a:t>
            </a:r>
            <a:endParaRPr lang="ru-RU" sz="1200" dirty="0" smtClean="0"/>
          </a:p>
          <a:p>
            <a:r>
              <a:rPr lang="ru-RU" sz="1200" dirty="0" smtClean="0"/>
              <a:t>но и рассказывает</a:t>
            </a:r>
            <a:r>
              <a:rPr lang="ru-RU" sz="1200" dirty="0"/>
              <a:t>, показывает, </a:t>
            </a:r>
            <a:r>
              <a:rPr lang="ru-RU" sz="1200" dirty="0" smtClean="0"/>
              <a:t>моделирует </a:t>
            </a:r>
            <a:r>
              <a:rPr lang="ru-RU" sz="1200" b="1" dirty="0" smtClean="0"/>
              <a:t>и </a:t>
            </a:r>
            <a:r>
              <a:rPr lang="ru-RU" sz="1200" dirty="0"/>
              <a:t>т.д. </a:t>
            </a:r>
            <a:endParaRPr lang="ru-RU" sz="1200" dirty="0" smtClean="0"/>
          </a:p>
          <a:p>
            <a:r>
              <a:rPr lang="ru-RU" sz="1200" b="1" dirty="0" smtClean="0"/>
              <a:t>(</a:t>
            </a:r>
            <a:r>
              <a:rPr lang="ru-RU" sz="1200" b="1" dirty="0"/>
              <a:t>принцип наглядности </a:t>
            </a:r>
            <a:r>
              <a:rPr lang="ru-RU" sz="1200" b="1" dirty="0" smtClean="0"/>
              <a:t>и доступности</a:t>
            </a:r>
            <a:r>
              <a:rPr lang="ru-RU" sz="1200" b="1" dirty="0"/>
              <a:t>);</a:t>
            </a:r>
            <a:endParaRPr lang="ru-RU" sz="1200" dirty="0"/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251520" y="2741350"/>
            <a:ext cx="3024336" cy="1198552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позволяет </a:t>
            </a:r>
            <a:r>
              <a:rPr lang="ru-RU" sz="1200" dirty="0"/>
              <a:t>быстро, но в темпе,</a:t>
            </a:r>
          </a:p>
          <a:p>
            <a:r>
              <a:rPr lang="ru-RU" sz="1200" dirty="0"/>
              <a:t>наиболее </a:t>
            </a:r>
            <a:r>
              <a:rPr lang="ru-RU" sz="1200" dirty="0" smtClean="0"/>
              <a:t>подходящем для конкретного</a:t>
            </a:r>
            <a:endParaRPr lang="ru-RU" sz="1200" dirty="0"/>
          </a:p>
          <a:p>
            <a:r>
              <a:rPr lang="ru-RU" sz="1200" dirty="0"/>
              <a:t>индивидуума, проверить знания </a:t>
            </a:r>
            <a:endParaRPr lang="ru-RU" sz="1200" dirty="0" smtClean="0"/>
          </a:p>
          <a:p>
            <a:r>
              <a:rPr lang="ru-RU" sz="1200" dirty="0" smtClean="0"/>
              <a:t>по определенному </a:t>
            </a:r>
            <a:r>
              <a:rPr lang="ru-RU" sz="1200" dirty="0"/>
              <a:t>разделу </a:t>
            </a:r>
            <a:endParaRPr lang="ru-RU" sz="1200" dirty="0" smtClean="0"/>
          </a:p>
          <a:p>
            <a:r>
              <a:rPr lang="ru-RU" sz="1200" b="1" dirty="0" smtClean="0"/>
              <a:t>(</a:t>
            </a:r>
            <a:r>
              <a:rPr lang="ru-RU" sz="1200" b="1" dirty="0"/>
              <a:t>настройка </a:t>
            </a:r>
            <a:r>
              <a:rPr lang="ru-RU" sz="1200" b="1" dirty="0" smtClean="0"/>
              <a:t>на конкретного </a:t>
            </a:r>
            <a:r>
              <a:rPr lang="ru-RU" sz="1200" b="1" dirty="0"/>
              <a:t>обучаемого);</a:t>
            </a:r>
            <a:endParaRPr lang="ru-RU" sz="1200" dirty="0"/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2175779" y="3821470"/>
            <a:ext cx="2952328" cy="1023822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может </a:t>
            </a:r>
            <a:r>
              <a:rPr lang="ru-RU" sz="1200" dirty="0"/>
              <a:t>обновить необходимую</a:t>
            </a:r>
          </a:p>
          <a:p>
            <a:r>
              <a:rPr lang="ru-RU" sz="1200" dirty="0"/>
              <a:t>учебную информацию</a:t>
            </a:r>
            <a:r>
              <a:rPr lang="ru-RU" sz="1200" dirty="0" smtClean="0"/>
              <a:t>, например</a:t>
            </a:r>
            <a:r>
              <a:rPr lang="ru-RU" sz="1200" dirty="0"/>
              <a:t>, </a:t>
            </a:r>
            <a:endParaRPr lang="ru-RU" sz="1200" dirty="0" smtClean="0"/>
          </a:p>
          <a:p>
            <a:r>
              <a:rPr lang="ru-RU" sz="1200" dirty="0" smtClean="0"/>
              <a:t>с помощью Интернета </a:t>
            </a:r>
          </a:p>
          <a:p>
            <a:r>
              <a:rPr lang="ru-RU" sz="1200" b="1" dirty="0" smtClean="0"/>
              <a:t>(принцип актуализации </a:t>
            </a:r>
            <a:r>
              <a:rPr lang="ru-RU" sz="1200" b="1" dirty="0"/>
              <a:t>информации);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480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Z:\---W-O-R-K----\2016\Презентации\Гильфанова - Электронный контент\заготовки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"/>
            <a:ext cx="9144000" cy="5143500"/>
          </a:xfrm>
          <a:prstGeom prst="rect">
            <a:avLst/>
          </a:prstGeom>
        </p:spPr>
      </p:pic>
      <p:pic>
        <p:nvPicPr>
          <p:cNvPr id="1026" name="Picture 2" descr="Z:\---W-O-R-K----\2016\Презентации\Гильфанова - Электронный контент\заготовки\back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3" y="0"/>
            <a:ext cx="9146553" cy="51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:\---W-O-R-K----\2016\Презентации\Гильфанова - Электронный контент\заготовки\back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" y="1436"/>
            <a:ext cx="9141447" cy="514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---W-O-R-K----\2016\Презентации\Гильфанова - Электронный контент\заготовки\02слайд-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3" y="1436"/>
            <a:ext cx="4734611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---W-O-R-K----\2016\Презентации\Гильфанова - Электронный контент\заготовки\02слайд-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75" y="965089"/>
            <a:ext cx="4885030" cy="20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---W-O-R-K----\2016\Презентации\Гильфанова - Электронный контент\заготовки\02слайд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96" y="3110701"/>
            <a:ext cx="4870704" cy="203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Z:\---W-O-R-K----\2016\Презентации\Гильфанова - Электронный контент\заготовки\02слайд-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0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08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435846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презентационная составляющая </a:t>
            </a:r>
            <a:endParaRPr lang="ru-RU" b="1" dirty="0" smtClean="0"/>
          </a:p>
          <a:p>
            <a:pPr algn="ctr"/>
            <a:r>
              <a:rPr lang="ru-RU" sz="1400" dirty="0" smtClean="0"/>
              <a:t>(</a:t>
            </a:r>
            <a:r>
              <a:rPr lang="ru-RU" sz="1400" dirty="0"/>
              <a:t>содержит основную информационную часть курса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86091" y="3435846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упражнения, способствующие закреплению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полученных знаний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435846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тесты,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позволяющие </a:t>
            </a:r>
            <a:r>
              <a:rPr lang="ru-RU" b="1" dirty="0"/>
              <a:t>проводить объективную оценку знаний учащегося</a:t>
            </a:r>
          </a:p>
        </p:txBody>
      </p:sp>
    </p:spTree>
    <p:extLst>
      <p:ext uri="{BB962C8B-B14F-4D97-AF65-F5344CB8AC3E}">
        <p14:creationId xmlns:p14="http://schemas.microsoft.com/office/powerpoint/2010/main" val="42874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" y="1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63564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выполнять все функции,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присущие </a:t>
            </a:r>
            <a:r>
              <a:rPr lang="ru-RU" sz="2000" b="1" dirty="0"/>
              <a:t>бумажному учебнику </a:t>
            </a:r>
            <a:endParaRPr lang="ru-RU" sz="2000" b="1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(</a:t>
            </a:r>
            <a:r>
              <a:rPr lang="ru-RU" sz="1600" dirty="0"/>
              <a:t>информационную – как основной источник обязательной для усвоения учащимися информации, конкретизации образовательных стандартов, систематизирующую, мотивационную, ориентации учащихся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dirty="0"/>
              <a:t>способы познавательной деятельности, развития познавательных возможностей учащихся, координации всех учебных материалов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по </a:t>
            </a:r>
            <a:r>
              <a:rPr lang="ru-RU" sz="1600" dirty="0"/>
              <a:t>предмету, воспитывающую и др</a:t>
            </a:r>
            <a:r>
              <a:rPr lang="ru-RU" sz="1600" dirty="0" smtClean="0"/>
              <a:t>.)</a:t>
            </a:r>
            <a:endParaRPr lang="ru-RU" sz="1600" dirty="0"/>
          </a:p>
        </p:txBody>
      </p:sp>
      <p:pic>
        <p:nvPicPr>
          <p:cNvPr id="3075" name="Picture 3" descr="Z:\---W-O-R-K----\2016\Презентации\Гильфанова - Электронный контент\заготовки\учебник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85941"/>
            <a:ext cx="4032448" cy="24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" y="1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941" y="386789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обеспечивать широкие </a:t>
            </a:r>
            <a:endParaRPr lang="ru-RU" sz="2000" b="1" dirty="0" smtClean="0"/>
          </a:p>
          <a:p>
            <a:r>
              <a:rPr lang="ru-RU" sz="2000" b="1" dirty="0" smtClean="0"/>
              <a:t>возможности </a:t>
            </a:r>
            <a:r>
              <a:rPr lang="ru-RU" sz="2000" b="1" dirty="0"/>
              <a:t>компьютерной </a:t>
            </a:r>
            <a:r>
              <a:rPr lang="ru-RU" sz="2000" b="1" dirty="0" smtClean="0"/>
              <a:t>визуализации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941" y="2376825"/>
            <a:ext cx="4032447" cy="24060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" y="1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171" y="170765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служить основой создания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активно-</a:t>
            </a:r>
            <a:r>
              <a:rPr lang="ru-RU" sz="2000" b="1" dirty="0" err="1" smtClean="0"/>
              <a:t>деятельностной</a:t>
            </a:r>
            <a:r>
              <a:rPr lang="ru-RU" sz="2000" b="1" dirty="0" smtClean="0"/>
              <a:t> </a:t>
            </a:r>
            <a:r>
              <a:rPr lang="ru-RU" sz="2000" b="1" dirty="0"/>
              <a:t>познавательной среды для учащегося за счет возможности осуществления информационно-поисковой деятельности, моделирования, тренировочной учебной деятельности </a:t>
            </a:r>
            <a:endParaRPr lang="ru-RU" sz="2000" b="1" dirty="0" smtClean="0"/>
          </a:p>
          <a:p>
            <a:r>
              <a:rPr lang="ru-RU" sz="2000" b="1" dirty="0" smtClean="0"/>
              <a:t>и </a:t>
            </a:r>
            <a:r>
              <a:rPr lang="ru-RU" sz="2000" b="1" dirty="0"/>
              <a:t>контроля знаний, поддержки творческой деятельности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 </a:t>
            </a:r>
            <a:r>
              <a:rPr lang="ru-RU" sz="2000" b="1" dirty="0"/>
              <a:t>элементами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941" y="2378169"/>
            <a:ext cx="4032447" cy="24033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4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" y="1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171" y="4155926"/>
            <a:ext cx="4254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выполнять функцию навигатора </a:t>
            </a:r>
            <a:endParaRPr lang="ru-RU" sz="2000" b="1" dirty="0" smtClean="0"/>
          </a:p>
          <a:p>
            <a:r>
              <a:rPr lang="ru-RU" sz="2000" b="1" dirty="0" smtClean="0"/>
              <a:t>по </a:t>
            </a:r>
            <a:r>
              <a:rPr lang="ru-RU" sz="2000" b="1" dirty="0"/>
              <a:t>электронным материалам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941" y="2378169"/>
            <a:ext cx="4032446" cy="24033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1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" y="1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400" y="915566"/>
            <a:ext cx="425482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поддерживать возможность реализации учащимися индивидуальных образовательных траекторий за счет наличия дополнительного материала, расширяющего и углубляющего основное содержание предмета, гиперссылок на материалы электронного приложения к учебнику, гиперссылок на сетевые ресурсы федеральных хранилищ электронных образовательных ресурсов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941" y="2378169"/>
            <a:ext cx="4032446" cy="24033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0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" y="1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399" y="3003798"/>
            <a:ext cx="4254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обеспечивать комфортные, интуитивно понятные учащемуся условия для взаимодействия </a:t>
            </a:r>
            <a:endParaRPr lang="ru-RU" sz="2000" b="1" dirty="0" smtClean="0"/>
          </a:p>
          <a:p>
            <a:r>
              <a:rPr lang="ru-RU" sz="2000" b="1" dirty="0" smtClean="0"/>
              <a:t>с </a:t>
            </a:r>
            <a:r>
              <a:rPr lang="ru-RU" sz="2000" b="1" dirty="0"/>
              <a:t>образовательным контентом, </a:t>
            </a:r>
            <a:endParaRPr lang="ru-RU" sz="2000" b="1" dirty="0" smtClean="0"/>
          </a:p>
          <a:p>
            <a:r>
              <a:rPr lang="ru-RU" sz="2000" b="1" dirty="0" smtClean="0"/>
              <a:t>как </a:t>
            </a:r>
            <a:r>
              <a:rPr lang="ru-RU" sz="2000" b="1" dirty="0"/>
              <a:t>во время аудиторных занятий, так и при самостоятельной работе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942" y="2378169"/>
            <a:ext cx="4032444" cy="24033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6\Презентации\Гильфанова - Электронный контент\заготовки\10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23528" y="1563638"/>
            <a:ext cx="3024336" cy="1800200"/>
          </a:xfrm>
          <a:prstGeom prst="cloud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Избыточность </a:t>
            </a:r>
            <a:endParaRPr lang="ru-RU" b="1" dirty="0" smtClean="0"/>
          </a:p>
          <a:p>
            <a:pPr algn="ctr"/>
            <a:r>
              <a:rPr lang="ru-RU" b="1" dirty="0" smtClean="0"/>
              <a:t>и </a:t>
            </a:r>
            <a:r>
              <a:rPr lang="ru-RU" b="1" dirty="0"/>
              <a:t>вариативность содержания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755576" y="2900632"/>
            <a:ext cx="3456384" cy="1800200"/>
          </a:xfrm>
          <a:prstGeom prst="cloud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Мультимедийность</a:t>
            </a:r>
            <a:r>
              <a:rPr lang="ru-RU" b="1" dirty="0"/>
              <a:t> и интерактивность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2987824" y="1563638"/>
            <a:ext cx="3024336" cy="1800200"/>
          </a:xfrm>
          <a:prstGeom prst="cloud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Возможность самопроверки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3419872" y="2985239"/>
            <a:ext cx="3024336" cy="1800200"/>
          </a:xfrm>
          <a:prstGeom prst="cloud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Интуитивно понятный интерфейс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5868144" y="1707654"/>
            <a:ext cx="3024336" cy="2838413"/>
          </a:xfrm>
          <a:prstGeom prst="cloud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Разнообразие форм представления учебной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713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6\Презентации\Гильфанова - Электронный контент\заготовки\11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апля 1"/>
          <p:cNvSpPr/>
          <p:nvPr/>
        </p:nvSpPr>
        <p:spPr>
          <a:xfrm>
            <a:off x="784728" y="915566"/>
            <a:ext cx="2592288" cy="1800200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Основной источник учебной информации</a:t>
            </a:r>
          </a:p>
        </p:txBody>
      </p:sp>
      <p:sp>
        <p:nvSpPr>
          <p:cNvPr id="4" name="Капля 3"/>
          <p:cNvSpPr/>
          <p:nvPr/>
        </p:nvSpPr>
        <p:spPr>
          <a:xfrm>
            <a:off x="2080872" y="2739464"/>
            <a:ext cx="2592288" cy="1800200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Источник дополнительной информации</a:t>
            </a:r>
          </a:p>
        </p:txBody>
      </p:sp>
      <p:sp>
        <p:nvSpPr>
          <p:cNvPr id="6" name="Капля 5"/>
          <p:cNvSpPr/>
          <p:nvPr/>
        </p:nvSpPr>
        <p:spPr>
          <a:xfrm>
            <a:off x="4241112" y="915566"/>
            <a:ext cx="2592288" cy="1800200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База тестовых знаний </a:t>
            </a:r>
            <a:r>
              <a:rPr lang="ru-RU" dirty="0" smtClean="0"/>
              <a:t>с автоматической </a:t>
            </a:r>
            <a:r>
              <a:rPr lang="ru-RU" dirty="0"/>
              <a:t>проверкой</a:t>
            </a:r>
          </a:p>
        </p:txBody>
      </p:sp>
      <p:sp>
        <p:nvSpPr>
          <p:cNvPr id="7" name="Капля 6"/>
          <p:cNvSpPr/>
          <p:nvPr/>
        </p:nvSpPr>
        <p:spPr>
          <a:xfrm>
            <a:off x="5508104" y="2739464"/>
            <a:ext cx="2592288" cy="1800200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Инструмент </a:t>
            </a:r>
            <a:endParaRPr lang="ru-RU" dirty="0" smtClean="0"/>
          </a:p>
          <a:p>
            <a:pPr algn="ctr"/>
            <a:r>
              <a:rPr lang="ru-RU" dirty="0" smtClean="0"/>
              <a:t>по </a:t>
            </a:r>
            <a:r>
              <a:rPr lang="ru-RU" dirty="0"/>
              <a:t>работе </a:t>
            </a:r>
            <a:endParaRPr lang="ru-RU" dirty="0" smtClean="0"/>
          </a:p>
          <a:p>
            <a:pPr algn="ctr"/>
            <a:r>
              <a:rPr lang="ru-RU" dirty="0" smtClean="0"/>
              <a:t>с </a:t>
            </a:r>
            <a:r>
              <a:rPr lang="ru-RU" dirty="0"/>
              <a:t>информацией</a:t>
            </a:r>
          </a:p>
        </p:txBody>
      </p:sp>
    </p:spTree>
    <p:extLst>
      <p:ext uri="{BB962C8B-B14F-4D97-AF65-F5344CB8AC3E}">
        <p14:creationId xmlns:p14="http://schemas.microsoft.com/office/powerpoint/2010/main" val="16038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---W-O-R-K----\2016\Презентации\Гильфанова - Электронный контент\заготовки\1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5427" cy="51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251520" y="267494"/>
            <a:ext cx="3456384" cy="792088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Мобильный класс</a:t>
            </a:r>
          </a:p>
        </p:txBody>
      </p:sp>
      <p:pic>
        <p:nvPicPr>
          <p:cNvPr id="6148" name="Picture 4" descr="https://edugalaxy.intel.ru/index.php?s=&amp;act=attach&amp;type=blogentry&amp;id=104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746514"/>
            <a:ext cx="2950901" cy="3030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707654"/>
            <a:ext cx="49685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Этот вариант </a:t>
            </a:r>
            <a:r>
              <a:rPr lang="ru-RU" sz="1400" dirty="0"/>
              <a:t>предусматривает комплектование учебного класса комплектом электронных учебников на определенный учебный период (четверть, семестр, год). </a:t>
            </a:r>
            <a:br>
              <a:rPr lang="ru-RU" sz="1400" dirty="0"/>
            </a:br>
            <a:r>
              <a:rPr lang="ru-RU" sz="1400" b="1" dirty="0"/>
              <a:t>Электронные учебники </a:t>
            </a:r>
            <a:r>
              <a:rPr lang="ru-RU" sz="1400" dirty="0"/>
              <a:t>доступны школьнику всегда и везде, они используются на портативных устройствах, которые ученик носит с собой, либо с помощью защитного ключа используются на школьных и домашних устройствах. </a:t>
            </a:r>
            <a:br>
              <a:rPr lang="ru-RU" sz="1400" dirty="0"/>
            </a:br>
            <a:r>
              <a:rPr lang="ru-RU" sz="1400" b="1" dirty="0"/>
              <a:t>В данном случае </a:t>
            </a:r>
            <a:r>
              <a:rPr lang="ru-RU" sz="1400" dirty="0"/>
              <a:t>школа выбирает один опытно-экспериментальный класс, в котором на всех предметах используются ЭУ со всеми интерактивными приложениями. </a:t>
            </a:r>
            <a:r>
              <a:rPr lang="ru-RU" sz="1400" b="1" dirty="0"/>
              <a:t>Для эффективной работы </a:t>
            </a:r>
            <a:r>
              <a:rPr lang="ru-RU" sz="1400" dirty="0"/>
              <a:t>в данной модели необходимо иметь команду педагогов - предметников, готовых к внедрению и использованию современных образовательных технологий, работающих в экспериментальном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23698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---W-O-R-K----\2016\Презентации\Гильфанова - Электронный контент\заготовки\03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395536" y="2067694"/>
            <a:ext cx="403244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dirty="0" smtClean="0"/>
              <a:t>ЭОР</a:t>
            </a:r>
            <a:r>
              <a:rPr lang="ru-RU" sz="1600" dirty="0" smtClean="0"/>
              <a:t> – совокупность средств программного, технического и организационного обеспечения, электронных изданий, размещаемая на машиночитаемых носителях и/или в сеть Интернет. </a:t>
            </a:r>
          </a:p>
          <a:p>
            <a:pPr marL="0" indent="0">
              <a:buFont typeface="Arial" pitchFamily="34" charset="0"/>
              <a:buNone/>
            </a:pPr>
            <a:endParaRPr lang="ru-RU" sz="1600" dirty="0"/>
          </a:p>
          <a:p>
            <a:pPr marL="0" indent="0">
              <a:buFont typeface="Arial" pitchFamily="34" charset="0"/>
              <a:buNone/>
            </a:pPr>
            <a:r>
              <a:rPr lang="ru-RU" sz="1600" dirty="0" smtClean="0"/>
              <a:t>Иначе говоря, ЭОР - это учебные материалы, для воспроизведения которых используются </a:t>
            </a:r>
            <a:r>
              <a:rPr lang="ru-RU" sz="1600" smtClean="0"/>
              <a:t>электронные устройства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600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---W-O-R-K----\2016\Презентации\Гильфанова - Электронный контент\заготовки\1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5427" cy="51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251520" y="267494"/>
            <a:ext cx="3456384" cy="792088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Компьютерный класс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3" y="1746514"/>
            <a:ext cx="2950900" cy="3030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099679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Компьютеры в классе по определенному предмету оснащаются средствами доступа к электронными учебниками. Устройства и учебники не покидают стен класса, на одном устройстве последовательно работают разные пользователи и получают доступ к своим учебникам через личный кабинет либо через кабинет, привязанный к конкретному устройству. </a:t>
            </a:r>
            <a:br>
              <a:rPr lang="ru-RU" sz="1400" dirty="0"/>
            </a:br>
            <a:r>
              <a:rPr lang="ru-RU" sz="1400" dirty="0"/>
              <a:t>Данная модель предполагает использование электронных учебников в рамках изучения конкретного предмета в разных учебных параллелях. Для реализации данного направления необходимо определить работу школьного методического объединения учителей - предметников, которые смогут разработать и внедрять план использования ЭУ на уроках</a:t>
            </a:r>
          </a:p>
        </p:txBody>
      </p:sp>
    </p:spTree>
    <p:extLst>
      <p:ext uri="{BB962C8B-B14F-4D97-AF65-F5344CB8AC3E}">
        <p14:creationId xmlns:p14="http://schemas.microsoft.com/office/powerpoint/2010/main" val="18759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---W-O-R-K----\2016\Презентации\Гильфанова - Электронный контент\заготовки\1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5427" cy="51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251520" y="267494"/>
            <a:ext cx="3456384" cy="792088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Электронная библиотека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3" y="1746514"/>
            <a:ext cx="2950900" cy="3030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580701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Предусматривает создание в школе электронной библиотеки, укомплектованной электронными учебниками из Федерального перечня, а также изучаемой в школе художественной литературой. </a:t>
            </a:r>
            <a:br>
              <a:rPr lang="ru-RU" sz="1400" dirty="0"/>
            </a:br>
            <a:r>
              <a:rPr lang="ru-RU" sz="1400" dirty="0"/>
              <a:t>Доступ к электронной школьной библиотеке осуществляется в режиме традиционной книговыдачи: «пришел-получил-поработал-вернул» на любой срок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(</a:t>
            </a:r>
            <a:r>
              <a:rPr lang="ru-RU" sz="1400" dirty="0"/>
              <a:t>от 1 дня до учебного года). </a:t>
            </a:r>
            <a:endParaRPr lang="ru-RU" sz="1400" dirty="0" smtClean="0"/>
          </a:p>
          <a:p>
            <a:r>
              <a:rPr lang="ru-RU" sz="1400" dirty="0" smtClean="0"/>
              <a:t>После </a:t>
            </a:r>
            <a:r>
              <a:rPr lang="ru-RU" sz="1400" dirty="0"/>
              <a:t>окончания срока электронный контент автоматически возвращается назад.</a:t>
            </a:r>
          </a:p>
        </p:txBody>
      </p:sp>
    </p:spTree>
    <p:extLst>
      <p:ext uri="{BB962C8B-B14F-4D97-AF65-F5344CB8AC3E}">
        <p14:creationId xmlns:p14="http://schemas.microsoft.com/office/powerpoint/2010/main" val="30695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---W-O-R-K----\2016\Презентации\Гильфанова - Электронный контент\заготовки\1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5427" cy="51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251520" y="267494"/>
            <a:ext cx="3456384" cy="792088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Модель BYOD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3" y="1746514"/>
            <a:ext cx="2950899" cy="3030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138" y="1653791"/>
            <a:ext cx="504056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последнее время получает популярность направление </a:t>
            </a:r>
            <a:r>
              <a:rPr lang="ru-RU" sz="1400" dirty="0" smtClean="0"/>
              <a:t> </a:t>
            </a:r>
            <a:r>
              <a:rPr lang="ru-RU" sz="1400" dirty="0"/>
              <a:t>модель BYOD.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700" dirty="0" smtClean="0"/>
          </a:p>
          <a:p>
            <a:r>
              <a:rPr lang="ru-RU" sz="1400" b="1" dirty="0" smtClean="0"/>
              <a:t>BYOD </a:t>
            </a:r>
            <a:r>
              <a:rPr lang="ru-RU" sz="1400" b="1" dirty="0"/>
              <a:t>(</a:t>
            </a:r>
            <a:r>
              <a:rPr lang="ru-RU" sz="1400" b="1" dirty="0" err="1"/>
              <a:t>Bring</a:t>
            </a:r>
            <a:r>
              <a:rPr lang="ru-RU" sz="1400" b="1" dirty="0"/>
              <a:t> </a:t>
            </a:r>
            <a:r>
              <a:rPr lang="ru-RU" sz="1400" b="1" dirty="0" err="1"/>
              <a:t>Your</a:t>
            </a:r>
            <a:r>
              <a:rPr lang="ru-RU" sz="1400" b="1" dirty="0"/>
              <a:t> </a:t>
            </a:r>
            <a:r>
              <a:rPr lang="ru-RU" sz="1400" b="1" dirty="0" err="1"/>
              <a:t>Own</a:t>
            </a:r>
            <a:r>
              <a:rPr lang="ru-RU" sz="1400" b="1" dirty="0"/>
              <a:t> </a:t>
            </a:r>
            <a:r>
              <a:rPr lang="ru-RU" sz="1400" b="1" dirty="0" err="1"/>
              <a:t>Device</a:t>
            </a:r>
            <a:r>
              <a:rPr lang="ru-RU" sz="1400" b="1" dirty="0"/>
              <a:t>) </a:t>
            </a:r>
            <a:r>
              <a:rPr lang="ru-RU" sz="1400" dirty="0"/>
              <a:t>– Принеси Своё Собственное Устройство. </a:t>
            </a:r>
            <a:endParaRPr lang="ru-RU" sz="1400" dirty="0" smtClean="0"/>
          </a:p>
          <a:p>
            <a:endParaRPr lang="ru-RU" sz="600" dirty="0" smtClean="0"/>
          </a:p>
          <a:p>
            <a:r>
              <a:rPr lang="ru-RU" sz="1400" dirty="0" smtClean="0"/>
              <a:t>BYOD </a:t>
            </a:r>
            <a:r>
              <a:rPr lang="ru-RU" sz="1400" dirty="0"/>
              <a:t>- такой подход к организации учебного процесса,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котором ученики используют на уроках свои собственные мобильные устройства, получая доступ к сети Интернет и образовательным ресурсам школы.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Использование </a:t>
            </a:r>
            <a:r>
              <a:rPr lang="ru-RU" sz="1400" dirty="0"/>
              <a:t>данной модели достаточно комфортно для учащихся, но вызывает определенные трудности для учителя, так как во время урока учителю достаточно сложно дать оперативный ответ при затруднениях технического характера с устройствами 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41679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---W-O-R-K----\2016\Презентации\Гильфанова - Электронный контент\заготовки\1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5427" cy="51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251520" y="267494"/>
            <a:ext cx="3456384" cy="792088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Демонстрационный режим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3" y="1746514"/>
            <a:ext cx="2950899" cy="3030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138" y="3196759"/>
            <a:ext cx="45188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Кроме того, нельзя не сказать о самой простой модели использования ЭФУ в учебном процессе </a:t>
            </a:r>
            <a:r>
              <a:rPr lang="ru-RU" sz="1400" dirty="0" smtClean="0"/>
              <a:t>– </a:t>
            </a:r>
          </a:p>
          <a:p>
            <a:r>
              <a:rPr lang="ru-RU" sz="1400" dirty="0" smtClean="0"/>
              <a:t>это </a:t>
            </a:r>
            <a:r>
              <a:rPr lang="ru-RU" sz="1400" dirty="0"/>
              <a:t>демонстрационный режим.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В </a:t>
            </a:r>
            <a:r>
              <a:rPr lang="ru-RU" sz="1400" dirty="0"/>
              <a:t>демонстрационном режиме учебник транслируется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экрана компьютера учителя через проектор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экран для общего просмотра. </a:t>
            </a:r>
          </a:p>
        </p:txBody>
      </p:sp>
    </p:spTree>
    <p:extLst>
      <p:ext uri="{BB962C8B-B14F-4D97-AF65-F5344CB8AC3E}">
        <p14:creationId xmlns:p14="http://schemas.microsoft.com/office/powerpoint/2010/main" val="4934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---W-O-R-K----\2016\Презентации\Гильфанова - Электронный контент\заготовки\17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одним вырезанным скругленным углом 1"/>
          <p:cNvSpPr/>
          <p:nvPr/>
        </p:nvSpPr>
        <p:spPr>
          <a:xfrm>
            <a:off x="566175" y="987574"/>
            <a:ext cx="3996444" cy="1584176"/>
          </a:xfrm>
          <a:prstGeom prst="snip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Электронные учебники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 издательства «</a:t>
            </a:r>
            <a:r>
              <a:rPr lang="ru-RU" dirty="0"/>
              <a:t>Просвещение»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рамках проекта ШЦВ</a:t>
            </a: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4283968" y="1707654"/>
            <a:ext cx="3996444" cy="1584176"/>
          </a:xfrm>
          <a:prstGeom prst="snip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Электронные учебники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Азбука Про</a:t>
            </a:r>
            <a:endParaRPr lang="ru-RU" dirty="0"/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1259632" y="3016001"/>
            <a:ext cx="3996444" cy="1584176"/>
          </a:xfrm>
          <a:prstGeom prst="snip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Электронные  учебники издательства «БИНОМ»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апробации электронных форм учебников сроком на 1 год</a:t>
            </a:r>
          </a:p>
        </p:txBody>
      </p:sp>
    </p:spTree>
    <p:extLst>
      <p:ext uri="{BB962C8B-B14F-4D97-AF65-F5344CB8AC3E}">
        <p14:creationId xmlns:p14="http://schemas.microsoft.com/office/powerpoint/2010/main" val="4020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r="2822" b="6097"/>
          <a:stretch/>
        </p:blipFill>
        <p:spPr bwMode="auto">
          <a:xfrm>
            <a:off x="2195736" y="1419622"/>
            <a:ext cx="6629470" cy="3400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32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Режим презентации учебника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137" r="15230" b="5805"/>
          <a:stretch/>
        </p:blipFill>
        <p:spPr bwMode="auto">
          <a:xfrm>
            <a:off x="3707904" y="1131378"/>
            <a:ext cx="5168527" cy="3792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2401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Информатика 5 </a:t>
            </a:r>
            <a:r>
              <a:rPr lang="ru-RU" b="1" dirty="0" smtClean="0"/>
              <a:t>класс </a:t>
            </a:r>
          </a:p>
          <a:p>
            <a:r>
              <a:rPr lang="ru-RU" b="1" dirty="0" smtClean="0"/>
              <a:t>Л.Л</a:t>
            </a:r>
            <a:r>
              <a:rPr lang="ru-RU" b="1" dirty="0"/>
              <a:t>. </a:t>
            </a:r>
            <a:r>
              <a:rPr lang="ru-RU" b="1" dirty="0" err="1"/>
              <a:t>Босовой</a:t>
            </a:r>
            <a:r>
              <a:rPr lang="ru-RU" b="1" dirty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t="19315" r="21695" b="6992"/>
          <a:stretch/>
        </p:blipFill>
        <p:spPr bwMode="auto">
          <a:xfrm>
            <a:off x="3583890" y="996866"/>
            <a:ext cx="5300038" cy="387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9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2490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Содержание учебника </a:t>
            </a:r>
            <a:endParaRPr lang="ru-RU" b="1" dirty="0" smtClean="0"/>
          </a:p>
          <a:p>
            <a:r>
              <a:rPr lang="ru-RU" b="1" dirty="0" smtClean="0"/>
              <a:t>Л.Л</a:t>
            </a:r>
            <a:r>
              <a:rPr lang="ru-RU" b="1" dirty="0"/>
              <a:t>. </a:t>
            </a:r>
            <a:r>
              <a:rPr lang="ru-RU" b="1" dirty="0" err="1"/>
              <a:t>Босовой</a:t>
            </a:r>
            <a:r>
              <a:rPr lang="ru-RU" b="1" dirty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" b="6810"/>
          <a:stretch/>
        </p:blipFill>
        <p:spPr bwMode="auto">
          <a:xfrm>
            <a:off x="3059832" y="1275606"/>
            <a:ext cx="5911504" cy="366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2317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Информатика и ИКТ  </a:t>
            </a:r>
            <a:endParaRPr lang="ru-RU" b="1" dirty="0" smtClean="0"/>
          </a:p>
          <a:p>
            <a:r>
              <a:rPr lang="ru-RU" b="1" dirty="0" smtClean="0"/>
              <a:t>Ю.А</a:t>
            </a:r>
            <a:r>
              <a:rPr lang="ru-RU" b="1" dirty="0"/>
              <a:t>. Быкадоров </a:t>
            </a:r>
            <a:endParaRPr lang="ru-RU" b="1" dirty="0" smtClean="0"/>
          </a:p>
          <a:p>
            <a:r>
              <a:rPr lang="ru-RU" b="1" dirty="0" smtClean="0"/>
              <a:t>8 </a:t>
            </a:r>
            <a:r>
              <a:rPr lang="ru-RU" b="1" dirty="0"/>
              <a:t>класс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9308" r="13896" b="7392"/>
          <a:stretch/>
        </p:blipFill>
        <p:spPr bwMode="auto">
          <a:xfrm>
            <a:off x="2569078" y="1347614"/>
            <a:ext cx="6288374" cy="3507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04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---W-O-R-K----\2016\Презентации\Гильфанова - Электронный контент\заготовки\04слайд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7694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062" y="2859782"/>
            <a:ext cx="3218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Использование </a:t>
            </a:r>
            <a:endParaRPr lang="ru-RU" b="1" dirty="0" smtClean="0"/>
          </a:p>
          <a:p>
            <a:r>
              <a:rPr lang="ru-RU" b="1" dirty="0" smtClean="0"/>
              <a:t>образовательных </a:t>
            </a:r>
            <a:r>
              <a:rPr lang="ru-RU" b="1" dirty="0"/>
              <a:t>ресурсов </a:t>
            </a: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электронном виде </a:t>
            </a:r>
            <a:endParaRPr lang="ru-RU" b="1" dirty="0" smtClean="0"/>
          </a:p>
          <a:p>
            <a:r>
              <a:rPr lang="ru-RU" b="1" dirty="0" smtClean="0"/>
              <a:t>(</a:t>
            </a:r>
            <a:r>
              <a:rPr lang="ru-RU" b="1" dirty="0"/>
              <a:t>справочные системы, </a:t>
            </a:r>
            <a:endParaRPr lang="ru-RU" b="1" dirty="0" smtClean="0"/>
          </a:p>
          <a:p>
            <a:r>
              <a:rPr lang="ru-RU" b="1" dirty="0" smtClean="0"/>
              <a:t>электронные </a:t>
            </a:r>
            <a:r>
              <a:rPr lang="ru-RU" b="1" dirty="0"/>
              <a:t>библиотеки, </a:t>
            </a:r>
            <a:endParaRPr lang="ru-RU" b="1" dirty="0" smtClean="0"/>
          </a:p>
          <a:p>
            <a:r>
              <a:rPr lang="ru-RU" b="1" dirty="0" smtClean="0"/>
              <a:t>электронные </a:t>
            </a:r>
            <a:r>
              <a:rPr lang="ru-RU" b="1" dirty="0"/>
              <a:t>карты и др.).</a:t>
            </a:r>
          </a:p>
        </p:txBody>
      </p:sp>
    </p:spTree>
    <p:extLst>
      <p:ext uri="{BB962C8B-B14F-4D97-AF65-F5344CB8AC3E}">
        <p14:creationId xmlns:p14="http://schemas.microsoft.com/office/powerpoint/2010/main" val="23908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2317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Информатика и ИКТ  </a:t>
            </a:r>
            <a:endParaRPr lang="ru-RU" b="1" dirty="0" smtClean="0"/>
          </a:p>
          <a:p>
            <a:r>
              <a:rPr lang="ru-RU" b="1" dirty="0" smtClean="0"/>
              <a:t>Ю.А</a:t>
            </a:r>
            <a:r>
              <a:rPr lang="ru-RU" b="1" dirty="0"/>
              <a:t>. Быкадоров </a:t>
            </a:r>
            <a:endParaRPr lang="ru-RU" b="1" dirty="0" smtClean="0"/>
          </a:p>
          <a:p>
            <a:r>
              <a:rPr lang="ru-RU" b="1" dirty="0" smtClean="0"/>
              <a:t>8 </a:t>
            </a:r>
            <a:r>
              <a:rPr lang="ru-RU" b="1" dirty="0"/>
              <a:t>класс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20487" r="13803" b="7642"/>
          <a:stretch/>
        </p:blipFill>
        <p:spPr bwMode="auto">
          <a:xfrm>
            <a:off x="2576435" y="1375036"/>
            <a:ext cx="6206744" cy="3396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2317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Информатика и ИКТ  </a:t>
            </a:r>
            <a:endParaRPr lang="ru-RU" b="1" dirty="0" smtClean="0"/>
          </a:p>
          <a:p>
            <a:r>
              <a:rPr lang="ru-RU" b="1" dirty="0" smtClean="0"/>
              <a:t>Ю.А</a:t>
            </a:r>
            <a:r>
              <a:rPr lang="ru-RU" b="1" dirty="0"/>
              <a:t>. Быкадоров </a:t>
            </a:r>
            <a:endParaRPr lang="ru-RU" b="1" dirty="0" smtClean="0"/>
          </a:p>
          <a:p>
            <a:r>
              <a:rPr lang="ru-RU" b="1" dirty="0" smtClean="0"/>
              <a:t>8 </a:t>
            </a:r>
            <a:r>
              <a:rPr lang="ru-RU" b="1" dirty="0"/>
              <a:t>класс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7614"/>
            <a:ext cx="6143625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2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03598"/>
            <a:ext cx="2317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Информатика и ИКТ  </a:t>
            </a:r>
            <a:endParaRPr lang="ru-RU" b="1" dirty="0" smtClean="0"/>
          </a:p>
          <a:p>
            <a:r>
              <a:rPr lang="ru-RU" b="1" dirty="0" smtClean="0"/>
              <a:t>Ю.А</a:t>
            </a:r>
            <a:r>
              <a:rPr lang="ru-RU" b="1" dirty="0"/>
              <a:t>. Быкадоров </a:t>
            </a:r>
            <a:endParaRPr lang="ru-RU" b="1" dirty="0" smtClean="0"/>
          </a:p>
          <a:p>
            <a:r>
              <a:rPr lang="ru-RU" b="1" dirty="0" smtClean="0"/>
              <a:t>8 </a:t>
            </a:r>
            <a:r>
              <a:rPr lang="ru-RU" b="1" dirty="0"/>
              <a:t>класс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7614"/>
            <a:ext cx="6143625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6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---W-O-R-K----\2016\Презентации\Гильфанова - Электронный контент\заготовки\1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http://e-azbuka.ru/for-schools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pic>
        <p:nvPicPr>
          <p:cNvPr id="4" name="Picture 4" descr="http://gilfanova-juliya.ru/d/329273/d/udostovereniye_kpk_realizatsiya_fgos_pri_ispolzovanii_elektronnoy_formy_uchebni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2" y="987079"/>
            <a:ext cx="5159424" cy="35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1635646"/>
            <a:ext cx="336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Итоговое задание Составление технологической карты урока с использованием электронного учебника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2264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hlinkClick r:id="rId5"/>
            </a:endParaRP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drive.google.com/open?id=0B_ggu3UsWtC9UHJrOXBXbUFSUDA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---W-O-R-K----\2016\Презентации\Гильфанова - Электронный контент\заготовки\2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5" y="843558"/>
            <a:ext cx="7778254" cy="4095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5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---W-O-R-K----\2016\Презентации\Гильфанова - Электронный контент\заготовки\26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9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904237" y="987574"/>
            <a:ext cx="3528392" cy="1656184"/>
          </a:xfrm>
          <a:prstGeom prst="foldedCorne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 2016/17 учебном году каждая образовательная организация, выбравшая пакет расширенного участия, может бесплатно получить 100 лицензий на электронные учебники</a:t>
            </a:r>
          </a:p>
        </p:txBody>
      </p:sp>
      <p:sp>
        <p:nvSpPr>
          <p:cNvPr id="4" name="Загнутый угол 3"/>
          <p:cNvSpPr/>
          <p:nvPr/>
        </p:nvSpPr>
        <p:spPr>
          <a:xfrm>
            <a:off x="4355976" y="1232906"/>
            <a:ext cx="4392489" cy="2016224"/>
          </a:xfrm>
          <a:prstGeom prst="foldedCorne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Администратор от школы выбирает из предложенного перечня учебники, в зависимости от пожеланий и запросов учителей, и распределяет их между педагогами. Таким образом, если в школе 100 педагогов, то каждый из них может получить электронный учебник и попробовать применить его на уроках и во внеурочное время.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1907704" y="2971307"/>
            <a:ext cx="4392489" cy="1800200"/>
          </a:xfrm>
          <a:prstGeom prst="foldedCorne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Электронные формы учебников могут быть установлены на компьютеры и планшеты педагогов и учащихся. Можно использовать всего один электронный учебник: например, иллюстрации из электронного учебника можно демонстрировать на интерактивной доске или на экране, увеличивая нужные фрагменты.</a:t>
            </a:r>
          </a:p>
        </p:txBody>
      </p:sp>
    </p:spTree>
    <p:extLst>
      <p:ext uri="{BB962C8B-B14F-4D97-AF65-F5344CB8AC3E}">
        <p14:creationId xmlns:p14="http://schemas.microsoft.com/office/powerpoint/2010/main" val="3178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6\Презентации\Гильфанова - Электронный контент\заготовки\27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6892" y="699542"/>
            <a:ext cx="2948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https://ibook.1september.ru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203597"/>
            <a:ext cx="7829550" cy="3667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7788"/>
            <a:ext cx="8496944" cy="4012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2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:\---W-O-R-K----\2016\Презентации\Гильфанова - Электронный контент\заготовки\30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199" cy="51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5566"/>
            <a:ext cx="8410575" cy="393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1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---W-O-R-K----\2016\Презентации\Гильфанова - Электронный контент\заготовки\31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843558"/>
            <a:ext cx="8362950" cy="394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04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067694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062" y="2859782"/>
            <a:ext cx="3506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Использование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интерактивных </a:t>
            </a:r>
            <a:r>
              <a:rPr lang="ru-RU" b="1" dirty="0"/>
              <a:t>технологий для организации индивидуальной работы и коллективного взаимодействия участников образовательного </a:t>
            </a:r>
            <a:r>
              <a:rPr lang="ru-RU" b="1" dirty="0" smtClean="0"/>
              <a:t>процесса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69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6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699095"/>
            <a:ext cx="3267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hlinkClick r:id="rId3"/>
              </a:rPr>
              <a:t>http://metodist.lbz.ru/iumk/efu/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9623"/>
            <a:ext cx="5105552" cy="34467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635646"/>
            <a:ext cx="54726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Получить электронные учебники можно, установив приложение «</a:t>
            </a:r>
            <a:r>
              <a:rPr lang="ru-RU" sz="1400" dirty="0" smtClean="0"/>
              <a:t>Учебник </a:t>
            </a:r>
            <a:r>
              <a:rPr lang="ru-RU" sz="1400" dirty="0"/>
              <a:t>цифрового века» через </a:t>
            </a:r>
            <a:r>
              <a:rPr lang="ru-RU" sz="1400" dirty="0" err="1"/>
              <a:t>Google</a:t>
            </a:r>
            <a:r>
              <a:rPr lang="ru-RU" sz="1400" dirty="0"/>
              <a:t> </a:t>
            </a:r>
            <a:r>
              <a:rPr lang="ru-RU" sz="1400" dirty="0" err="1"/>
              <a:t>Play</a:t>
            </a:r>
            <a:r>
              <a:rPr lang="ru-RU" sz="1400" dirty="0"/>
              <a:t>, </a:t>
            </a:r>
            <a:r>
              <a:rPr lang="ru-RU" sz="1400" dirty="0" err="1"/>
              <a:t>App</a:t>
            </a:r>
            <a:r>
              <a:rPr lang="ru-RU" sz="1400" dirty="0"/>
              <a:t> </a:t>
            </a:r>
            <a:r>
              <a:rPr lang="ru-RU" sz="1400" dirty="0" err="1"/>
              <a:t>Store</a:t>
            </a:r>
            <a:r>
              <a:rPr lang="ru-RU" sz="1400" dirty="0"/>
              <a:t> или </a:t>
            </a:r>
            <a:r>
              <a:rPr lang="ru-RU" sz="1400" dirty="0" err="1"/>
              <a:t>Windows</a:t>
            </a:r>
            <a:r>
              <a:rPr lang="ru-RU" sz="1400" dirty="0"/>
              <a:t> </a:t>
            </a:r>
            <a:r>
              <a:rPr lang="ru-RU" sz="1400" dirty="0" err="1"/>
              <a:t>Store</a:t>
            </a:r>
            <a:r>
              <a:rPr lang="ru-RU" sz="1400" dirty="0"/>
              <a:t>, или воспользоваться прямыми ссылками, приведенными ниже: </a:t>
            </a:r>
          </a:p>
          <a:p>
            <a:endParaRPr lang="ru-RU" sz="1400" dirty="0" smtClean="0"/>
          </a:p>
          <a:p>
            <a:r>
              <a:rPr lang="ru-RU" sz="1400" dirty="0" smtClean="0"/>
              <a:t>Ссылка </a:t>
            </a:r>
            <a:r>
              <a:rPr lang="ru-RU" sz="1400" dirty="0"/>
              <a:t>для установки версии под </a:t>
            </a:r>
            <a:r>
              <a:rPr lang="ru-RU" sz="1400" dirty="0" err="1"/>
              <a:t>Windows</a:t>
            </a:r>
            <a:r>
              <a:rPr lang="ru-RU" sz="1400" dirty="0"/>
              <a:t> 8.1 </a:t>
            </a:r>
            <a:r>
              <a:rPr lang="ru-RU" sz="1400" dirty="0">
                <a:hlinkClick r:id="rId3"/>
              </a:rPr>
              <a:t>https://www.microsoft.com/ru-ru/store/apps/учебник-цифрового-века/9nblgggz60vs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 smtClean="0"/>
              <a:t>Ссылка </a:t>
            </a:r>
            <a:r>
              <a:rPr lang="ru-RU" sz="1400" dirty="0"/>
              <a:t>для скачивания версии под </a:t>
            </a:r>
            <a:r>
              <a:rPr lang="ru-RU" sz="1400" dirty="0" err="1"/>
              <a:t>Windows</a:t>
            </a:r>
            <a:r>
              <a:rPr lang="ru-RU" sz="1400" dirty="0"/>
              <a:t> 7 </a:t>
            </a:r>
            <a:r>
              <a:rPr lang="ru-RU" sz="1400" dirty="0">
                <a:hlinkClick r:id="rId4"/>
              </a:rPr>
              <a:t>https://drive.google.com/open?id=0B48u851NL5qGcXBwRGtmUjlHbnM</a:t>
            </a:r>
            <a:r>
              <a:rPr lang="ru-RU" sz="1400" dirty="0"/>
              <a:t>. Ссылка для установки версии под </a:t>
            </a:r>
            <a:r>
              <a:rPr lang="ru-RU" sz="1400" dirty="0" err="1"/>
              <a:t>Android</a:t>
            </a:r>
            <a:r>
              <a:rPr lang="ru-RU" sz="1400" dirty="0"/>
              <a:t> 4.4 и выше </a:t>
            </a:r>
            <a:r>
              <a:rPr lang="ru-RU" sz="1400" dirty="0">
                <a:hlinkClick r:id="rId5"/>
              </a:rPr>
              <a:t>https://play.google.com/store/apps/details?id=com.naum.reader</a:t>
            </a:r>
            <a:r>
              <a:rPr lang="ru-RU" sz="1400" dirty="0"/>
              <a:t>. Ссылка для установки версии под </a:t>
            </a:r>
            <a:r>
              <a:rPr lang="ru-RU" sz="1400" dirty="0" err="1"/>
              <a:t>iOS</a:t>
            </a:r>
            <a:r>
              <a:rPr lang="ru-RU" sz="1400" dirty="0"/>
              <a:t> 7 и выше </a:t>
            </a:r>
            <a:r>
              <a:rPr lang="ru-RU" sz="1400" dirty="0">
                <a:hlinkClick r:id="rId6"/>
              </a:rPr>
              <a:t>https://itunes.apple.com/ru/app/enlightenments-digital-textbook/id983633012?l=en&amp;mt=8</a:t>
            </a:r>
            <a:r>
              <a:rPr lang="ru-RU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63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6\Презентации\Гильфанова - Электронный контент\заготовки\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499742"/>
            <a:ext cx="5472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Для доступа пользователю необходимо на первом экране ввести ключ (идентификатор школы и пароль), для получения </a:t>
            </a:r>
            <a:r>
              <a:rPr lang="ru-RU" sz="1400" dirty="0" err="1"/>
              <a:t>демо</a:t>
            </a:r>
            <a:r>
              <a:rPr lang="ru-RU" sz="1400" dirty="0"/>
              <a:t>-доступа к </a:t>
            </a:r>
            <a:r>
              <a:rPr lang="ru-RU" sz="1400" dirty="0" smtClean="0"/>
              <a:t>ограниченному </a:t>
            </a:r>
            <a:r>
              <a:rPr lang="ru-RU" sz="1400" dirty="0"/>
              <a:t>объему контента нажать на «</a:t>
            </a:r>
            <a:r>
              <a:rPr lang="ru-RU" sz="1400" dirty="0" err="1"/>
              <a:t>Демо</a:t>
            </a:r>
            <a:r>
              <a:rPr lang="ru-RU" sz="1400" dirty="0"/>
              <a:t>» и принять лицензионное соглашение. Ключ активируется на одном устройстве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</a:t>
            </a:r>
            <a:endParaRPr lang="ru-RU" sz="1400" dirty="0"/>
          </a:p>
          <a:p>
            <a:r>
              <a:rPr lang="ru-RU" sz="1400" dirty="0"/>
              <a:t>Инструкция по работе с электронным учебником доступна по ссылке </a:t>
            </a:r>
            <a:r>
              <a:rPr lang="ru-RU" sz="1400" dirty="0">
                <a:hlinkClick r:id="rId3"/>
              </a:rPr>
              <a:t>http://www.prosv.ru/Attachment.aspx?Id=37655</a:t>
            </a:r>
            <a:r>
              <a:rPr lang="ru-RU" sz="1400" dirty="0"/>
              <a:t>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Подробная </a:t>
            </a:r>
            <a:r>
              <a:rPr lang="ru-RU" sz="1400" dirty="0"/>
              <a:t>информация по электронным учебникам доступна на сайте издательства </a:t>
            </a:r>
            <a:r>
              <a:rPr lang="ru-RU" sz="1400" dirty="0">
                <a:hlinkClick r:id="rId4"/>
              </a:rPr>
              <a:t>http://www.prosv.ru/ebook/about.asp</a:t>
            </a:r>
            <a:r>
              <a:rPr lang="ru-RU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57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:\---W-O-R-K----\2016\Презентации\Гильфанова - Электронный контент\заготовки\3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1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---W-O-R-K----\2016\Презентации\Гильфанова - Электронный контент\заготовки\33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067694"/>
            <a:ext cx="52565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Федеральное хранилище Единой коллекции цифровых образовательных ресурсов (Коллекция) было создано в период 2005-2007 гг. в рамках проекта "Информатизация системы образования" (ИСО), выполняемого Национальным фондом подготовки кадров по поручению Министерства образования и науки Российской Федерации. В 2008 году пополнение и развитие Коллекции осуществлялось из средств Федеральной целевой программы развития образования (ФЦПРО).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Адрес </a:t>
            </a:r>
            <a:r>
              <a:rPr lang="ru-RU" sz="1600" dirty="0"/>
              <a:t>сайта: </a:t>
            </a:r>
            <a:r>
              <a:rPr lang="en-US" sz="1600" dirty="0">
                <a:hlinkClick r:id="rId3"/>
              </a:rPr>
              <a:t>http://school-collection.edu.ru</a:t>
            </a:r>
            <a:endParaRPr lang="ru-RU" sz="1600" dirty="0"/>
          </a:p>
        </p:txBody>
      </p:sp>
      <p:pic>
        <p:nvPicPr>
          <p:cNvPr id="24580" name="Picture 4" descr="http://seobizn.ru/wp-content/uploads/2015/08/8cc76288-c3d2-4275-9de6-b45adf730a7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2139702"/>
            <a:ext cx="3036139" cy="2728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---W-O-R-K----\2016\Презентации\Гильфанова - Электронный контент\заготовки\33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6"/>
            <a:ext cx="7416824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---W-O-R-K----\2016\Презентации\Гильфанова - Электронный контент\заготовки\3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139702"/>
            <a:ext cx="5256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Проект федерального центра информационно-образовательных ресурсов (ФЦИОР) направлен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распространение электронных образовательных ресурсов и сервисов для всех уровней и ступеней образования. Сайт ФЦИОР обеспечивает каталогизацию электронных образовательных ресурсов различного типа за счет использования единой информационной модели метаданных, основанной на стандарте LOM.</a:t>
            </a:r>
          </a:p>
        </p:txBody>
      </p:sp>
      <p:pic>
        <p:nvPicPr>
          <p:cNvPr id="35844" name="Picture 4" descr="http://www.int7vid.ru/images/banner/FC_obr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24337"/>
            <a:ext cx="2381250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65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---W-O-R-K----\2016\Презентации\Гильфанова - Электронный контент\заготовки\3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213" y="2061181"/>
            <a:ext cx="525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Последнее </a:t>
            </a:r>
            <a:r>
              <a:rPr lang="ru-RU" sz="1400" dirty="0"/>
              <a:t>время получили распространение открытые образовательные модульные мультимедиа системы (ОМС), объединяющие электронные учебные модули трех типов: информационные, практические и контрольные.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Электронные </a:t>
            </a:r>
            <a:r>
              <a:rPr lang="ru-RU" sz="1400" dirty="0"/>
              <a:t>учебные модули создаются по тематическим элементам учебных предметов и дисциплин. Каждый учебный модуль автономен и представляет собой законченный интерактивный мультимедиа продукт, нацеленный на решение определенной учебной задачи. Для воспроизведения учебного модуля на компьютере требуется предварительно установить специальный программный продукт – ОМС-плеер.</a:t>
            </a:r>
          </a:p>
        </p:txBody>
      </p:sp>
      <p:pic>
        <p:nvPicPr>
          <p:cNvPr id="35844" name="Picture 4" descr="http://www.int7vid.ru/images/banner/FC_obr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24337"/>
            <a:ext cx="2381250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30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---W-O-R-K----\2016\Презентации\Гильфанова - Электронный контент\заготовки\3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int7vid.ru/images/banner/FC_obr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24337"/>
            <a:ext cx="2381250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2034"/>
            <a:ext cx="5576108" cy="3305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2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---W-O-R-K----\2016\Презентации\Гильфанова - Электронный контент\заготовки\3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int7vid.ru/images/banner/FC_obr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24337"/>
            <a:ext cx="2381250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1375"/>
            <a:ext cx="5668119" cy="31798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04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067694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062" y="2859782"/>
            <a:ext cx="3506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Использование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электронных </a:t>
            </a:r>
            <a:r>
              <a:rPr lang="ru-RU" b="1" dirty="0"/>
              <a:t>ресурсов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при </a:t>
            </a:r>
            <a:r>
              <a:rPr lang="ru-RU" b="1" dirty="0"/>
              <a:t>построении имитационных моделей отражения фрагментов реального или виртуального мира</a:t>
            </a:r>
          </a:p>
        </p:txBody>
      </p:sp>
    </p:spTree>
    <p:extLst>
      <p:ext uri="{BB962C8B-B14F-4D97-AF65-F5344CB8AC3E}">
        <p14:creationId xmlns:p14="http://schemas.microsoft.com/office/powerpoint/2010/main" val="23036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---W-O-R-K----\2016\Презентации\Гильфанова - Электронный контент\заготовки\3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int7vid.ru/images/banner/FC_obr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24337"/>
            <a:ext cx="2381250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1630"/>
            <a:ext cx="5522196" cy="3247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Z:\---W-O-R-K----\2016\Презентации\Гильфанова - Электронный контент\заготовки\3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64" cy="514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779662"/>
            <a:ext cx="6048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Портал "Информационно-коммуникационные технологии в образовании" </a:t>
            </a:r>
            <a:r>
              <a:rPr lang="ru-RU" sz="1400" dirty="0"/>
              <a:t>входит в систему федеральных образовательных порталов, созданных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рамках федеральной целевой программы "Развитие единой образовательной информационной среды (2001 - 2005 годы)", и нацелен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обеспечение комплексной информационной поддержки образования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области современных информационных и телекоммуникационных технологий, а также деятельности по применению ИКТ в сфере образования. </a:t>
            </a:r>
            <a:endParaRPr lang="ru-RU" sz="1400" dirty="0" smtClean="0"/>
          </a:p>
          <a:p>
            <a:r>
              <a:rPr lang="ru-RU" sz="1400" dirty="0" smtClean="0"/>
              <a:t>Портал </a:t>
            </a:r>
            <a:r>
              <a:rPr lang="ru-RU" sz="1400" dirty="0"/>
              <a:t>предназначен для организации оперативного доступа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 </a:t>
            </a:r>
            <a:r>
              <a:rPr lang="ru-RU" sz="1400" dirty="0"/>
              <a:t>информационным ресурсам учебного, учебно-методического, справочного и информационного назначения, размещенных как на самом портале, так и на других порталах и сайтах с помощью создания веб-интерфейсов, системы поиска и навигации, баз данных.</a:t>
            </a:r>
          </a:p>
          <a:p>
            <a:r>
              <a:rPr lang="ru-RU" sz="1400" dirty="0"/>
              <a:t>Адрес сайта: </a:t>
            </a:r>
            <a:r>
              <a:rPr lang="en-US" sz="1400" dirty="0">
                <a:hlinkClick r:id="rId3"/>
              </a:rPr>
              <a:t>http://www.ict.edu.ru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370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Z:\---W-O-R-K----\2016\Презентации\Гильфанова - Электронный контент\заготовки\3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64" cy="514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2" y="1707654"/>
            <a:ext cx="4608512" cy="3182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Z:\---W-O-R-K----\2016\Презентации\Гильфанова - Электронный контент\заготовки\3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64" cy="514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1" y="1703590"/>
            <a:ext cx="6730172" cy="3270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95886"/>
            <a:ext cx="3067050" cy="942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999" y="132254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College.ru</a:t>
            </a:r>
            <a:r>
              <a:rPr lang="ru-RU" dirty="0"/>
              <a:t> – интернет-проект для дистанционной подготовки к сдаче ЕГЭ.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 </a:t>
            </a:r>
            <a:r>
              <a:rPr lang="ru-RU" dirty="0"/>
              <a:t>2000 года учебный портал College.ru помогает старшеклассникам успешно учиться и готовиться к поступлению в высшие учебные заведения. Сегодня учебный портал является отличным помощником при подготовке к ЕГЭ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Адрес сайта: </a:t>
            </a:r>
            <a:r>
              <a:rPr lang="ru-RU" dirty="0">
                <a:hlinkClick r:id="rId4"/>
              </a:rPr>
              <a:t>http://college.ru/informatika/</a:t>
            </a:r>
            <a:endParaRPr lang="ru-RU" dirty="0"/>
          </a:p>
          <a:p>
            <a:r>
              <a:rPr lang="en-US" dirty="0">
                <a:hlinkClick r:id="rId5"/>
              </a:rPr>
              <a:t>http://</a:t>
            </a:r>
            <a:r>
              <a:rPr lang="ru-RU" dirty="0">
                <a:hlinkClick r:id="rId5"/>
              </a:rPr>
              <a:t>облако-</a:t>
            </a:r>
            <a:r>
              <a:rPr lang="ru-RU" dirty="0" err="1">
                <a:hlinkClick r:id="rId5"/>
              </a:rPr>
              <a:t>знаний.рф</a:t>
            </a:r>
            <a:r>
              <a:rPr lang="ru-RU" dirty="0">
                <a:hlinkClick r:id="rId5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5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304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://college.ru/informatika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  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ru-RU" dirty="0">
                <a:hlinkClick r:id="rId4"/>
              </a:rPr>
              <a:t>облако-</a:t>
            </a:r>
            <a:r>
              <a:rPr lang="ru-RU" dirty="0" err="1">
                <a:hlinkClick r:id="rId4"/>
              </a:rPr>
              <a:t>знаний.рф</a:t>
            </a:r>
            <a:r>
              <a:rPr lang="ru-RU" dirty="0">
                <a:hlinkClick r:id="rId4"/>
              </a:rPr>
              <a:t>/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1275606"/>
            <a:ext cx="6552726" cy="3606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8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304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://college.ru/informatika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  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ru-RU" dirty="0">
                <a:hlinkClick r:id="rId4"/>
              </a:rPr>
              <a:t>облако-</a:t>
            </a:r>
            <a:r>
              <a:rPr lang="ru-RU" dirty="0" err="1">
                <a:hlinkClick r:id="rId4"/>
              </a:rPr>
              <a:t>знаний.рф</a:t>
            </a:r>
            <a:r>
              <a:rPr lang="ru-RU" dirty="0">
                <a:hlinkClick r:id="rId4"/>
              </a:rPr>
              <a:t>/</a:t>
            </a:r>
            <a:endParaRPr lang="ru-RU" dirty="0"/>
          </a:p>
        </p:txBody>
      </p:sp>
      <p:pic>
        <p:nvPicPr>
          <p:cNvPr id="5" name="Объект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251360"/>
            <a:ext cx="5472608" cy="3657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986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304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://college.ru/informatika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  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ru-RU" dirty="0">
                <a:hlinkClick r:id="rId4"/>
              </a:rPr>
              <a:t>облако-</a:t>
            </a:r>
            <a:r>
              <a:rPr lang="ru-RU" dirty="0" err="1">
                <a:hlinkClick r:id="rId4"/>
              </a:rPr>
              <a:t>знаний.рф</a:t>
            </a:r>
            <a:r>
              <a:rPr lang="ru-RU" dirty="0">
                <a:hlinkClick r:id="rId4"/>
              </a:rPr>
              <a:t>/</a:t>
            </a:r>
            <a:endParaRPr lang="ru-RU" dirty="0"/>
          </a:p>
        </p:txBody>
      </p:sp>
      <p:pic>
        <p:nvPicPr>
          <p:cNvPr id="6" name="Объект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03509" y="1222361"/>
            <a:ext cx="6481565" cy="3644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8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304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://college.ru/informatika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  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ru-RU" dirty="0">
                <a:hlinkClick r:id="rId4"/>
              </a:rPr>
              <a:t>облако-</a:t>
            </a:r>
            <a:r>
              <a:rPr lang="ru-RU" dirty="0" err="1">
                <a:hlinkClick r:id="rId4"/>
              </a:rPr>
              <a:t>знаний.рф</a:t>
            </a:r>
            <a:r>
              <a:rPr lang="ru-RU" dirty="0">
                <a:hlinkClick r:id="rId4"/>
              </a:rPr>
              <a:t>/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8590"/>
            <a:ext cx="8154803" cy="3789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3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304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://college.ru/informatika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  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ru-RU" dirty="0">
                <a:hlinkClick r:id="rId4"/>
              </a:rPr>
              <a:t>облако-</a:t>
            </a:r>
            <a:r>
              <a:rPr lang="ru-RU" dirty="0" err="1">
                <a:hlinkClick r:id="rId4"/>
              </a:rPr>
              <a:t>знаний.рф</a:t>
            </a:r>
            <a:r>
              <a:rPr lang="ru-RU" dirty="0">
                <a:hlinkClick r:id="rId4"/>
              </a:rPr>
              <a:t>/</a:t>
            </a:r>
            <a:endParaRPr lang="ru-RU" dirty="0"/>
          </a:p>
        </p:txBody>
      </p:sp>
      <p:pic>
        <p:nvPicPr>
          <p:cNvPr id="5" name="Объект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71631" y="1203598"/>
            <a:ext cx="6531913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86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04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067694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062" y="3147814"/>
            <a:ext cx="3506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Включение современных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ИКТ-инструментов </a:t>
            </a:r>
            <a:r>
              <a:rPr lang="ru-RU" b="1" dirty="0"/>
              <a:t>и технологий Веб 2.0 для решения задач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 </a:t>
            </a:r>
            <a:r>
              <a:rPr lang="ru-RU" b="1" dirty="0"/>
              <a:t>создания собственных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29119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6\Презентации\Гильфанова - Электронный контент\заготовки\4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304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://college.ru/informatika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  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ru-RU" dirty="0">
                <a:hlinkClick r:id="rId4"/>
              </a:rPr>
              <a:t>облако-</a:t>
            </a:r>
            <a:r>
              <a:rPr lang="ru-RU" dirty="0" err="1">
                <a:hlinkClick r:id="rId4"/>
              </a:rPr>
              <a:t>знаний.рф</a:t>
            </a:r>
            <a:r>
              <a:rPr lang="ru-RU" dirty="0">
                <a:hlinkClick r:id="rId4"/>
              </a:rPr>
              <a:t>/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3598"/>
            <a:ext cx="7693868" cy="36378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0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6\Презентации\Гильфанова - Электронный контент\заготовки\4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242" y="1563638"/>
            <a:ext cx="47028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Сетевые компьютерные практикумы по курсу информатики</a:t>
            </a:r>
            <a:r>
              <a:rPr lang="ru-RU" sz="1600" dirty="0"/>
              <a:t> - воплощает инновации в школьном образовании, позволяет осуществлять бесплатное дистанционное обучение компьютеру на основе новых сетевых образовательных технологий.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Проект </a:t>
            </a:r>
            <a:r>
              <a:rPr lang="ru-RU" sz="1600" dirty="0"/>
              <a:t>включает мультимедийный курс информатики по таким темам, как основы программирования, телекоммуникации, программное обеспечение, защита информации, алгоритмизация, компьютерное моделирование.</a:t>
            </a:r>
          </a:p>
          <a:p>
            <a:endParaRPr lang="ru-RU" sz="1600" dirty="0" smtClean="0"/>
          </a:p>
          <a:p>
            <a:r>
              <a:rPr lang="ru-RU" sz="1600" dirty="0" smtClean="0"/>
              <a:t>Адрес </a:t>
            </a:r>
            <a:r>
              <a:rPr lang="ru-RU" sz="1600" dirty="0"/>
              <a:t>сайта: </a:t>
            </a:r>
            <a:r>
              <a:rPr lang="ru-RU" sz="1600" dirty="0">
                <a:hlinkClick r:id="rId3"/>
              </a:rPr>
              <a:t>http://webpractice.cm.ru</a:t>
            </a:r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47097"/>
            <a:ext cx="2952750" cy="1809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6\Презентации\Гильфанова - Электронный контент\заготовки\4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7614"/>
            <a:ext cx="5892764" cy="3537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1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6\Презентации\Гильфанова - Электронный контент\заготовки\4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3872"/>
            <a:ext cx="5760640" cy="3484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4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6\Презентации\Гильфанова - Электронный контент\заготовки\4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5606"/>
            <a:ext cx="4618089" cy="3606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0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---W-O-R-K----\2016\Презентации\Гильфанова - Электронный контент\заготовки\53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627534"/>
            <a:ext cx="2484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gilfanova-juliya.ru</a:t>
            </a:r>
            <a:endParaRPr lang="ru-RU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7" y="1203598"/>
            <a:ext cx="7344816" cy="3667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5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---W-O-R-K----\2016\Презентации\Гильфанова - Электронный контент\заготовки\54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627534"/>
            <a:ext cx="2484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gilfanova-juliya.ru</a:t>
            </a:r>
            <a:endParaRPr lang="ru-RU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7344816" cy="3585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9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---W-O-R-K----\2016\Презентации\Гильфанова - Электронный контент\заготовки\5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093652"/>
            <a:ext cx="4480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http://gilfanova-juliya.ru/igrovyye-tekhnologii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8" y="1832155"/>
            <a:ext cx="6001866" cy="3036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7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---W-O-R-K----\2016\Презентации\Гильфанова - Электронный контент\заготовки\56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627534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gilfanova-juliya.ru/zadaniya-dlya-</a:t>
            </a:r>
            <a:r>
              <a:rPr lang="en-US" dirty="0">
                <a:hlinkClick r:id="rId3"/>
              </a:rPr>
              <a:t>p</a:t>
            </a:r>
            <a:r>
              <a:rPr lang="en-US" dirty="0" smtClean="0">
                <a:hlinkClick r:id="rId3"/>
              </a:rPr>
              <a:t>rofilnoy-podgruppy-1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7052840" cy="3645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---W-O-R-K----\2016\Презентации\Гильфанова - Электронный контент\заготовки\57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627534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http://gilfanova-juliya.ru/tvorcheskie-raboty-uchaschihsya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5" y="1944722"/>
            <a:ext cx="5649417" cy="2881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13159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Маршрутные листы с использованием КЦОР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491630"/>
            <a:ext cx="702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gilfanova-juliya.ru/marshrutnyye-listy-s-ispolzovaniyem-ktsor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0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0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108601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2355726"/>
            <a:ext cx="350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повышение информационной емкости обучения за счет использования альтернативных источников, уплотнения и структурирования учебной информации, перевода ее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активно функционирующий ресурс;</a:t>
            </a:r>
          </a:p>
        </p:txBody>
      </p:sp>
    </p:spTree>
    <p:extLst>
      <p:ext uri="{BB962C8B-B14F-4D97-AF65-F5344CB8AC3E}">
        <p14:creationId xmlns:p14="http://schemas.microsoft.com/office/powerpoint/2010/main" val="33333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6\Презентации\Гильфанова - Электронный контент\заготовки\58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3558"/>
            <a:ext cx="3276401" cy="2473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16055"/>
            <a:ext cx="5067350" cy="3792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9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---W-O-R-K----\2016\Презентации\Гильфанова - Электронный контент\заготовки\59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"/>
            <a:ext cx="9142484" cy="51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Z:\---W-O-R-K----\2016\Презентации\Гильфанова - Электронный контент\заготовки\Без-имени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4104456" cy="4159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Z:\---W-O-R-K----\2016\Презентации\Гильфанова - Электронный контент\заготовки\Без-имени-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13482"/>
            <a:ext cx="3565196" cy="3630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---W-O-R-K----\2016\Презентации\Гильфанова - Электронный контент\заготовки\60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Z:\---W-O-R-K----\2016\Презентации\Гильфанова - Электронный контент\заготовки\Без-имени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935"/>
            <a:ext cx="4581525" cy="4638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:\---W-O-R-K----\2016\Презентации\Гильфанова - Электронный контент\заготовки\Без-имени-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7654"/>
            <a:ext cx="3203454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---W-O-R-K----\2016\Презентации\Гильфанова - Электронный контент\заготовки\61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Z:\---W-O-R-K----\2016\Презентации\Гильфанова - Электронный контент\заготовки\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6" y="680076"/>
            <a:ext cx="4150966" cy="42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Z:\---W-O-R-K----\2016\Презентации\Гильфанова - Электронный контент\заготовки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22" y="1471092"/>
            <a:ext cx="36137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6\Презентации\Гильфанова - Электронный контент\заготовки\6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6" y="-3340"/>
            <a:ext cx="9149936" cy="51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1" y="627534"/>
            <a:ext cx="306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hlinkClick r:id="rId3"/>
              </a:rPr>
              <a:t>http://products.videouroki.net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7" y="996866"/>
            <a:ext cx="4453268" cy="271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Электронная тетрадь по информатике 7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73" y="2067694"/>
            <a:ext cx="4557383" cy="28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6\Презентации\Гильфанова - Электронный контент\заготовки\6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6" y="-3340"/>
            <a:ext cx="9149936" cy="51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1" y="627534"/>
            <a:ext cx="306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hlinkClick r:id="rId3"/>
              </a:rPr>
              <a:t>http://products.videouroki.net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8" y="915566"/>
            <a:ext cx="4133192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Электронная тетрадь по информатике 10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56801"/>
            <a:ext cx="4846421" cy="2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6\Презентации\Гильфанова - Электронный контент\заготовки\62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6" y="-3340"/>
            <a:ext cx="9149936" cy="51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1" y="627534"/>
            <a:ext cx="306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hlinkClick r:id="rId3"/>
              </a:rPr>
              <a:t>http://products.videouroki.net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9" y="915566"/>
            <a:ext cx="4413633" cy="274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Электронная тетрадь по информатике 10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43" y="2067694"/>
            <a:ext cx="4808038" cy="29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:\---W-O-R-K----\2016\Презентации\Гильфанова - Электронный контент\заготовки\6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694546"/>
            <a:ext cx="3366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hlinkClick r:id="rId3"/>
              </a:rPr>
              <a:t>http://denisgumenuk.weebly.com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7340"/>
            <a:ext cx="6820048" cy="3422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:\---W-O-R-K----\2016\Презентации\Гильфанова - Электронный контент\заготовки\66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23478"/>
            <a:ext cx="3064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https://youtu.be/VCeBaq6dI98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3133"/>
            <a:ext cx="6984776" cy="36208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2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6\Презентации\Гильфанова - Электронный контент\заготовки\05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108601"/>
            <a:ext cx="3810000" cy="244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6760" y="1275606"/>
            <a:ext cx="3805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осуществление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индивидуализации </a:t>
            </a:r>
            <a:r>
              <a:rPr lang="ru-RU" b="1" dirty="0"/>
              <a:t>обучения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условиях коллективного обучения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(</a:t>
            </a:r>
            <a:r>
              <a:rPr lang="ru-RU" dirty="0"/>
              <a:t>возможность выбора индивидуального маршрута, темпа, уровня сложности, режима работы, ориентированных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индивидуальные психофизиологические, интеллектуальные, мотивационные особенности обучаемого);</a:t>
            </a:r>
          </a:p>
        </p:txBody>
      </p:sp>
    </p:spTree>
    <p:extLst>
      <p:ext uri="{BB962C8B-B14F-4D97-AF65-F5344CB8AC3E}">
        <p14:creationId xmlns:p14="http://schemas.microsoft.com/office/powerpoint/2010/main" val="9450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1545</Words>
  <Application>Microsoft Office PowerPoint</Application>
  <PresentationFormat>Экран (16:9)</PresentationFormat>
  <Paragraphs>206</Paragraphs>
  <Slides>88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81</cp:revision>
  <dcterms:created xsi:type="dcterms:W3CDTF">2016-08-31T17:40:11Z</dcterms:created>
  <dcterms:modified xsi:type="dcterms:W3CDTF">2016-09-19T13:21:44Z</dcterms:modified>
</cp:coreProperties>
</file>